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9" r:id="rId1"/>
  </p:sldMasterIdLst>
  <p:notesMasterIdLst>
    <p:notesMasterId r:id="rId32"/>
  </p:notesMasterIdLst>
  <p:handoutMasterIdLst>
    <p:handoutMasterId r:id="rId33"/>
  </p:handoutMasterIdLst>
  <p:sldIdLst>
    <p:sldId id="453" r:id="rId2"/>
    <p:sldId id="442" r:id="rId3"/>
    <p:sldId id="305" r:id="rId4"/>
    <p:sldId id="448" r:id="rId5"/>
    <p:sldId id="306" r:id="rId6"/>
    <p:sldId id="449" r:id="rId7"/>
    <p:sldId id="385" r:id="rId8"/>
    <p:sldId id="454" r:id="rId9"/>
    <p:sldId id="443" r:id="rId10"/>
    <p:sldId id="450" r:id="rId11"/>
    <p:sldId id="426" r:id="rId12"/>
    <p:sldId id="407" r:id="rId13"/>
    <p:sldId id="467" r:id="rId14"/>
    <p:sldId id="444" r:id="rId15"/>
    <p:sldId id="447" r:id="rId16"/>
    <p:sldId id="459" r:id="rId17"/>
    <p:sldId id="433" r:id="rId18"/>
    <p:sldId id="455" r:id="rId19"/>
    <p:sldId id="452" r:id="rId20"/>
    <p:sldId id="457" r:id="rId21"/>
    <p:sldId id="445" r:id="rId22"/>
    <p:sldId id="456" r:id="rId23"/>
    <p:sldId id="462" r:id="rId24"/>
    <p:sldId id="464" r:id="rId25"/>
    <p:sldId id="465" r:id="rId26"/>
    <p:sldId id="466" r:id="rId27"/>
    <p:sldId id="446" r:id="rId28"/>
    <p:sldId id="458" r:id="rId29"/>
    <p:sldId id="412" r:id="rId30"/>
    <p:sldId id="302" r:id="rId31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000"/>
    <a:srgbClr val="E60000"/>
    <a:srgbClr val="CC0000"/>
    <a:srgbClr val="FFB9B9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79434" autoAdjust="0"/>
  </p:normalViewPr>
  <p:slideViewPr>
    <p:cSldViewPr>
      <p:cViewPr varScale="1">
        <p:scale>
          <a:sx n="55" d="100"/>
          <a:sy n="55" d="100"/>
        </p:scale>
        <p:origin x="1704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8" d="100"/>
          <a:sy n="48" d="100"/>
        </p:scale>
        <p:origin x="-3018" y="-102"/>
      </p:cViewPr>
      <p:guideLst>
        <p:guide orient="horz" pos="3223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58D28-D3FD-47C5-8535-D3EC358055E6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47092-1ACB-4CAC-A207-06938FE155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3853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F05AA8AF-D74E-4666-A80E-A9624C7E9281}" type="datetimeFigureOut">
              <a:rPr lang="zh-CN" altLang="en-US"/>
              <a:pPr>
                <a:defRPr/>
              </a:pPr>
              <a:t>2019/7/16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F73CECBE-1A7C-4FEA-A0E9-04585D558B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6946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F9681FC-6B6C-4C64-B4AA-D2E2BDE3BE47}" type="slidenum">
              <a:rPr lang="zh-CN" altLang="en-US" sz="1300" smtClean="0">
                <a:solidFill>
                  <a:prstClr val="black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zh-CN" altLang="en-US" sz="13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060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伪代码如图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7938B6-55BA-41D7-92DF-A7015294B3DA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4380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一致代价搜索：是宽度</a:t>
            </a:r>
            <a:r>
              <a:rPr lang="en-US" altLang="zh-CN" dirty="0"/>
              <a:t>(</a:t>
            </a:r>
            <a:r>
              <a:rPr lang="zh-CN" altLang="en-US" dirty="0"/>
              <a:t>深度</a:t>
            </a:r>
            <a:r>
              <a:rPr lang="en-US" altLang="zh-CN" dirty="0"/>
              <a:t>)</a:t>
            </a:r>
            <a:r>
              <a:rPr lang="zh-CN" altLang="en-US" dirty="0"/>
              <a:t>优先搜索的一种推广，不是沿着</a:t>
            </a:r>
            <a:r>
              <a:rPr lang="zh-CN" altLang="en-US" b="1" dirty="0"/>
              <a:t>等长度</a:t>
            </a:r>
            <a:r>
              <a:rPr lang="zh-CN" altLang="en-US" dirty="0"/>
              <a:t>路径断层进行扩展，而是沿着</a:t>
            </a:r>
            <a:r>
              <a:rPr lang="zh-CN" altLang="en-US" b="1" dirty="0"/>
              <a:t>等代价</a:t>
            </a:r>
            <a:r>
              <a:rPr lang="zh-CN" altLang="en-US" dirty="0"/>
              <a:t>路径断层进行扩展。</a:t>
            </a:r>
            <a:r>
              <a:rPr lang="zh-CN" altLang="en-US" dirty="0">
                <a:latin typeface="宋体" pitchFamily="2" charset="-122"/>
              </a:rPr>
              <a:t> </a:t>
            </a:r>
            <a:endParaRPr lang="en-US" altLang="zh-CN" dirty="0">
              <a:latin typeface="宋体" pitchFamily="2" charset="-122"/>
            </a:endParaRPr>
          </a:p>
          <a:p>
            <a:r>
              <a:rPr lang="en-US" altLang="zh-CN" dirty="0">
                <a:latin typeface="宋体" pitchFamily="2" charset="-122"/>
              </a:rPr>
              <a:t>*</a:t>
            </a:r>
            <a:r>
              <a:rPr lang="zh-CN" altLang="en-US" dirty="0">
                <a:latin typeface="宋体" pitchFamily="2" charset="-122"/>
              </a:rPr>
              <a:t>若所有连接弧线具有相等代价，则简化为宽度（深度）优先搜索算法。</a:t>
            </a:r>
          </a:p>
          <a:p>
            <a:r>
              <a:rPr lang="zh-CN" altLang="en-US" b="1" dirty="0"/>
              <a:t>一致代价搜索和宽度优先搜索有两个显著不同：</a:t>
            </a:r>
            <a:endParaRPr lang="en-US" altLang="zh-CN" b="1" dirty="0"/>
          </a:p>
          <a:p>
            <a:r>
              <a:rPr lang="en-US" altLang="zh-CN" b="1" dirty="0"/>
              <a:t>1.</a:t>
            </a:r>
            <a:r>
              <a:rPr lang="zh-CN" altLang="en-US" b="1" dirty="0"/>
              <a:t>目标检测应用于结点被选择扩展时，而不是在结点生成的时候进行</a:t>
            </a:r>
            <a:endParaRPr lang="en-US" altLang="zh-CN" b="1" dirty="0"/>
          </a:p>
          <a:p>
            <a:r>
              <a:rPr lang="en-US" altLang="zh-CN" b="1" dirty="0"/>
              <a:t>2. </a:t>
            </a:r>
            <a:r>
              <a:rPr lang="zh-CN" altLang="en-US" b="1" dirty="0"/>
              <a:t>如果边缘中的结点有更好的路径到达该结点那么会引入一个测试</a:t>
            </a: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3CECBE-1A7C-4FEA-A0E9-04585D558B95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884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03" name="备注占位符 2"/>
              <p:cNvSpPr>
                <a:spLocks noGrp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endParaRPr lang="en-US" altLang="zh-CN" b="1" dirty="0"/>
              </a:p>
              <a:p>
                <a:r>
                  <a:rPr lang="zh-CN" altLang="en-US" b="1" dirty="0"/>
                  <a:t>性能：一致迭代搜索是最优的。一致迭代搜索是按结点最优路径顺序扩展结点的，所以第一个被选择扩展的目标结点一定是最优解。</a:t>
                </a:r>
                <a:endParaRPr lang="en-US" altLang="zh-CN" b="1" dirty="0"/>
              </a:p>
              <a:p>
                <a:r>
                  <a:rPr lang="zh-CN" altLang="en-US" b="1" dirty="0"/>
                  <a:t>一致迭代搜索对解路径的步数并不关心，只关心路径总代价。如果每一步的代价都大于等于某个小的正常数 </a:t>
                </a:r>
                <a:r>
                  <a:rPr lang="el-GR" altLang="zh-CN" sz="1200" dirty="0">
                    <a:cs typeface="Arial" pitchFamily="34" charset="0"/>
                  </a:rPr>
                  <a:t>ε</a:t>
                </a:r>
                <a:r>
                  <a:rPr lang="zh-CN" altLang="en-US" b="1" dirty="0"/>
                  <a:t>，那么就是完备的。</a:t>
                </a:r>
                <a:endParaRPr lang="en-US" altLang="zh-CN" b="1" dirty="0"/>
              </a:p>
              <a:p>
                <a:r>
                  <a:rPr lang="zh-CN" altLang="en-US" b="1" dirty="0"/>
                  <a:t>一致代价的复杂度较高：假设</a:t>
                </a:r>
                <a:r>
                  <a:rPr lang="en-US" altLang="zh-CN" b="1" dirty="0"/>
                  <a:t>C∗</a:t>
                </a:r>
                <a:r>
                  <a:rPr lang="zh-CN" altLang="en-US" b="1" dirty="0"/>
                  <a:t>是最优解的代价，每个行动的代价至少为</a:t>
                </a:r>
                <a:r>
                  <a:rPr lang="en-US" altLang="zh-CN" b="1" dirty="0"/>
                  <a:t>e</a:t>
                </a:r>
                <a:r>
                  <a:rPr lang="zh-CN" altLang="en-US" b="1" dirty="0"/>
                  <a:t>，所以最坏情况下，时间和空间复杂度为 </a:t>
                </a:r>
                <a:r>
                  <a:rPr lang="en-US" altLang="zh-CN" sz="1200" i="1" dirty="0"/>
                  <a:t>O(b</a:t>
                </a:r>
                <a:r>
                  <a:rPr lang="en-US" altLang="zh-CN" sz="1200" baseline="30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200" i="1" baseline="30000" dirty="0">
                        <a:latin typeface="Cambria Math" panose="02040503050406030204" pitchFamily="18" charset="0"/>
                      </a:rPr>
                      <m:t>1+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1200" i="1" baseline="30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1200" i="1" baseline="30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200" i="1" baseline="30000" dirty="0"/>
                          <m:t>C</m:t>
                        </m:r>
                        <m:r>
                          <m:rPr>
                            <m:nor/>
                          </m:rPr>
                          <a:rPr lang="en-US" altLang="zh-CN" sz="1200" i="1" baseline="30000" dirty="0"/>
                          <m:t>∗/ </m:t>
                        </m:r>
                        <m:r>
                          <m:rPr>
                            <m:nor/>
                          </m:rPr>
                          <a:rPr lang="el-GR" altLang="zh-CN" sz="1200" i="1" baseline="30000" dirty="0">
                            <a:cs typeface="Arial" pitchFamily="34" charset="0"/>
                          </a:rPr>
                          <m:t>ε</m:t>
                        </m:r>
                        <m:r>
                          <a:rPr lang="en-US" altLang="zh-CN" sz="1200" i="1" baseline="30000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CN" sz="1200" i="1" dirty="0"/>
                  <a:t>), </a:t>
                </a:r>
                <a:r>
                  <a:rPr lang="zh-CN" altLang="en-US" b="1" dirty="0"/>
                  <a:t>要比</a:t>
                </a:r>
                <a:r>
                  <a:rPr lang="en-US" altLang="zh-CN" b="1" dirty="0"/>
                  <a:t>BFS</a:t>
                </a:r>
                <a:r>
                  <a:rPr lang="zh-CN" altLang="en-US" b="1" dirty="0"/>
                  <a:t>的复杂度</a:t>
                </a:r>
                <a:r>
                  <a:rPr lang="en-US" altLang="zh-CN" sz="1200" i="1" dirty="0"/>
                  <a:t>O(b</a:t>
                </a:r>
                <a:r>
                  <a:rPr lang="en-US" altLang="zh-CN" sz="1200" i="1" baseline="30000" dirty="0"/>
                  <a:t>d+1</a:t>
                </a:r>
                <a:r>
                  <a:rPr lang="en-US" altLang="zh-CN" sz="1200" i="1" dirty="0"/>
                  <a:t>)</a:t>
                </a:r>
                <a:r>
                  <a:rPr lang="zh-CN" altLang="en-US" b="1" dirty="0"/>
                  <a:t>大的多。</a:t>
                </a:r>
                <a:endParaRPr lang="en-US" altLang="zh-CN" b="1" dirty="0"/>
              </a:p>
              <a:p>
                <a:r>
                  <a:rPr lang="zh-CN" altLang="en-US" b="1" dirty="0"/>
                  <a:t>（因为一致代价搜索在探索包含代价大的行动之前，经常会探索代价小的行动步骤所在的很大的搜索树）当所有单步耗散都相等时，复杂度</a:t>
                </a:r>
                <a:r>
                  <a:rPr lang="en-US" altLang="zh-CN" sz="1200" i="1" dirty="0"/>
                  <a:t>O(b</a:t>
                </a:r>
                <a:r>
                  <a:rPr lang="en-US" altLang="zh-CN" sz="1200" baseline="30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200" i="1" baseline="30000" dirty="0">
                        <a:latin typeface="Cambria Math" panose="02040503050406030204" pitchFamily="18" charset="0"/>
                      </a:rPr>
                      <m:t>1+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1200" i="1" baseline="30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1200" i="1" baseline="30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200" i="1" baseline="30000" dirty="0"/>
                          <m:t>C</m:t>
                        </m:r>
                        <m:r>
                          <m:rPr>
                            <m:nor/>
                          </m:rPr>
                          <a:rPr lang="en-US" altLang="zh-CN" sz="1200" i="1" baseline="30000" dirty="0"/>
                          <m:t>∗/ </m:t>
                        </m:r>
                        <m:r>
                          <m:rPr>
                            <m:nor/>
                          </m:rPr>
                          <a:rPr lang="el-GR" altLang="zh-CN" sz="1200" i="1" baseline="30000" dirty="0">
                            <a:cs typeface="Arial" pitchFamily="34" charset="0"/>
                          </a:rPr>
                          <m:t>ε</m:t>
                        </m:r>
                        <m:r>
                          <a:rPr lang="en-US" altLang="zh-CN" sz="1200" i="1" baseline="30000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CN" sz="1200" i="1" dirty="0"/>
                  <a:t>)</a:t>
                </a:r>
                <a:r>
                  <a:rPr lang="en-US" altLang="zh-CN" sz="1200" i="1" baseline="0" dirty="0"/>
                  <a:t> </a:t>
                </a:r>
                <a:r>
                  <a:rPr lang="zh-CN" altLang="en-US" sz="1200" i="1" baseline="0" dirty="0"/>
                  <a:t>就是</a:t>
                </a:r>
                <a:r>
                  <a:rPr lang="en-US" altLang="zh-CN" sz="1200" i="1" dirty="0"/>
                  <a:t>O(b</a:t>
                </a:r>
                <a:r>
                  <a:rPr lang="en-US" altLang="zh-CN" sz="1200" i="1" baseline="30000" dirty="0"/>
                  <a:t>d+1</a:t>
                </a:r>
                <a:r>
                  <a:rPr lang="en-US" altLang="zh-CN" sz="1200" i="1" dirty="0"/>
                  <a:t>)</a:t>
                </a:r>
                <a:r>
                  <a:rPr lang="en-US" altLang="zh-CN" sz="1200" dirty="0"/>
                  <a:t> </a:t>
                </a:r>
                <a:r>
                  <a:rPr lang="zh-CN" altLang="en-US" b="1" dirty="0"/>
                  <a:t>。</a:t>
                </a:r>
                <a:endParaRPr lang="en-US" altLang="zh-CN" b="1" dirty="0"/>
              </a:p>
              <a:p>
                <a:r>
                  <a:rPr lang="zh-CN" altLang="en-US" b="1" dirty="0"/>
                  <a:t>这种情况下，一致迭代搜索与宽度优先搜索类似。只是宽度优先搜索在找到解时会终止。而一致代价搜索会检查目标深度的所有结点看谁的代价最小，在深度</a:t>
                </a:r>
                <a:r>
                  <a:rPr lang="en-US" altLang="zh-CN" b="1" dirty="0"/>
                  <a:t>d</a:t>
                </a:r>
                <a:r>
                  <a:rPr lang="zh-CN" altLang="en-US" b="1" dirty="0"/>
                  <a:t>上做更多无用功。</a:t>
                </a:r>
              </a:p>
            </p:txBody>
          </p:sp>
        </mc:Choice>
        <mc:Fallback xmlns="">
          <p:sp>
            <p:nvSpPr>
              <p:cNvPr id="153603" name="备注占位符 2"/>
              <p:cNvSpPr>
                <a:spLocks noGrp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endParaRPr lang="en-US" altLang="zh-CN" b="1" dirty="0"/>
              </a:p>
              <a:p>
                <a:r>
                  <a:rPr lang="zh-CN" altLang="en-US" b="1" dirty="0"/>
                  <a:t>性能：一致迭代搜索是最优的。一致迭代搜索是按结点最优路径顺序扩展结点的，所以第一个被选择扩展的目标结点一定是最优解。</a:t>
                </a:r>
                <a:endParaRPr lang="en-US" altLang="zh-CN" b="1" dirty="0"/>
              </a:p>
              <a:p>
                <a:r>
                  <a:rPr lang="zh-CN" altLang="en-US" b="1" dirty="0"/>
                  <a:t>一致迭代搜索对解路径的步数并不关心，只关心路径总代价。如果每一步的代价都大于等于某个小的正常数 </a:t>
                </a:r>
                <a:r>
                  <a:rPr lang="el-GR" altLang="zh-CN" sz="1200" dirty="0">
                    <a:cs typeface="Arial" pitchFamily="34" charset="0"/>
                  </a:rPr>
                  <a:t>ε</a:t>
                </a:r>
                <a:r>
                  <a:rPr lang="zh-CN" altLang="en-US" b="1" dirty="0"/>
                  <a:t>，那么就是完备的。</a:t>
                </a:r>
                <a:endParaRPr lang="en-US" altLang="zh-CN" b="1" dirty="0"/>
              </a:p>
              <a:p>
                <a:r>
                  <a:rPr lang="zh-CN" altLang="en-US" b="1" dirty="0"/>
                  <a:t>一致代价的复杂度较高：假设</a:t>
                </a:r>
                <a:r>
                  <a:rPr lang="en-US" altLang="zh-CN" b="1" dirty="0"/>
                  <a:t>C∗</a:t>
                </a:r>
                <a:r>
                  <a:rPr lang="zh-CN" altLang="en-US" b="1" dirty="0"/>
                  <a:t>是最优解的代价，每个行动的代价至少为</a:t>
                </a:r>
                <a:r>
                  <a:rPr lang="en-US" altLang="zh-CN" b="1" dirty="0"/>
                  <a:t>e</a:t>
                </a:r>
                <a:r>
                  <a:rPr lang="zh-CN" altLang="en-US" b="1" dirty="0"/>
                  <a:t>，所以最坏情况下，时间和空间复杂度为 </a:t>
                </a:r>
                <a:r>
                  <a:rPr lang="en-US" altLang="zh-CN" sz="1200" i="1" dirty="0"/>
                  <a:t>O(b</a:t>
                </a:r>
                <a:r>
                  <a:rPr lang="en-US" altLang="zh-CN" sz="1200" baseline="30000" dirty="0"/>
                  <a:t> </a:t>
                </a:r>
                <a:r>
                  <a:rPr lang="en-US" altLang="zh-CN" sz="1200" i="0" baseline="30000" dirty="0">
                    <a:latin typeface="Cambria Math" panose="02040503050406030204" pitchFamily="18" charset="0"/>
                  </a:rPr>
                  <a:t>1+⌊" </a:t>
                </a:r>
                <a:r>
                  <a:rPr lang="en-US" altLang="zh-CN" sz="1200" i="0" baseline="30000" dirty="0"/>
                  <a:t>C∗/ </a:t>
                </a:r>
                <a:r>
                  <a:rPr lang="el-GR" altLang="zh-CN" sz="1200" i="0" baseline="30000" dirty="0">
                    <a:cs typeface="Arial" pitchFamily="34" charset="0"/>
                  </a:rPr>
                  <a:t>ε</a:t>
                </a:r>
                <a:r>
                  <a:rPr lang="en-US" altLang="zh-CN" sz="1200" i="0" baseline="30000" dirty="0">
                    <a:latin typeface="Cambria Math" panose="02040503050406030204" pitchFamily="18" charset="0"/>
                    <a:cs typeface="Arial" pitchFamily="34" charset="0"/>
                  </a:rPr>
                  <a:t>"  ⌋</a:t>
                </a:r>
                <a:r>
                  <a:rPr lang="en-US" altLang="zh-CN" sz="1200" i="1" dirty="0"/>
                  <a:t>), </a:t>
                </a:r>
                <a:r>
                  <a:rPr lang="zh-CN" altLang="en-US" b="1" dirty="0"/>
                  <a:t>要比</a:t>
                </a:r>
                <a:r>
                  <a:rPr lang="en-US" altLang="zh-CN" b="1" dirty="0"/>
                  <a:t>BFS</a:t>
                </a:r>
                <a:r>
                  <a:rPr lang="zh-CN" altLang="en-US" b="1" dirty="0"/>
                  <a:t>的复杂度</a:t>
                </a:r>
                <a:r>
                  <a:rPr lang="en-US" altLang="zh-CN" sz="1200" i="1" dirty="0"/>
                  <a:t>O(b</a:t>
                </a:r>
                <a:r>
                  <a:rPr lang="en-US" altLang="zh-CN" sz="1200" i="1" baseline="30000" dirty="0"/>
                  <a:t>d+1</a:t>
                </a:r>
                <a:r>
                  <a:rPr lang="en-US" altLang="zh-CN" sz="1200" i="1" dirty="0"/>
                  <a:t>)</a:t>
                </a:r>
                <a:r>
                  <a:rPr lang="zh-CN" altLang="en-US" b="1" dirty="0"/>
                  <a:t>大的多。</a:t>
                </a:r>
                <a:endParaRPr lang="en-US" altLang="zh-CN" b="1" dirty="0"/>
              </a:p>
              <a:p>
                <a:r>
                  <a:rPr lang="zh-CN" altLang="en-US" b="1" dirty="0"/>
                  <a:t>（因为一致代价搜索在探索包含代价大的行动之前，经常会探索代价小的行动步骤所在的很大的搜索树）当所有单步耗散都相等时，复杂度</a:t>
                </a:r>
                <a:r>
                  <a:rPr lang="en-US" altLang="zh-CN" sz="1200" i="1" dirty="0"/>
                  <a:t>O(b</a:t>
                </a:r>
                <a:r>
                  <a:rPr lang="en-US" altLang="zh-CN" sz="1200" baseline="30000" dirty="0"/>
                  <a:t> </a:t>
                </a:r>
                <a:r>
                  <a:rPr lang="en-US" altLang="zh-CN" sz="1200" i="0" baseline="30000" dirty="0">
                    <a:latin typeface="Cambria Math" panose="02040503050406030204" pitchFamily="18" charset="0"/>
                  </a:rPr>
                  <a:t>1+⌊" </a:t>
                </a:r>
                <a:r>
                  <a:rPr lang="en-US" altLang="zh-CN" sz="1200" i="0" baseline="30000" dirty="0"/>
                  <a:t>C∗/ </a:t>
                </a:r>
                <a:r>
                  <a:rPr lang="el-GR" altLang="zh-CN" sz="1200" i="0" baseline="30000" dirty="0">
                    <a:cs typeface="Arial" pitchFamily="34" charset="0"/>
                  </a:rPr>
                  <a:t>ε</a:t>
                </a:r>
                <a:r>
                  <a:rPr lang="en-US" altLang="zh-CN" sz="1200" i="0" baseline="30000" dirty="0">
                    <a:latin typeface="Cambria Math" panose="02040503050406030204" pitchFamily="18" charset="0"/>
                    <a:cs typeface="Arial" pitchFamily="34" charset="0"/>
                  </a:rPr>
                  <a:t>"  ⌋</a:t>
                </a:r>
                <a:r>
                  <a:rPr lang="en-US" altLang="zh-CN" sz="1200" i="1" dirty="0"/>
                  <a:t>)</a:t>
                </a:r>
                <a:r>
                  <a:rPr lang="en-US" altLang="zh-CN" sz="1200" i="1" baseline="0" dirty="0"/>
                  <a:t> </a:t>
                </a:r>
                <a:r>
                  <a:rPr lang="zh-CN" altLang="en-US" sz="1200" i="1" baseline="0" dirty="0"/>
                  <a:t>就是</a:t>
                </a:r>
                <a:r>
                  <a:rPr lang="en-US" altLang="zh-CN" sz="1200" i="1" dirty="0"/>
                  <a:t>O(b</a:t>
                </a:r>
                <a:r>
                  <a:rPr lang="en-US" altLang="zh-CN" sz="1200" i="1" baseline="30000" dirty="0"/>
                  <a:t>d+1</a:t>
                </a:r>
                <a:r>
                  <a:rPr lang="en-US" altLang="zh-CN" sz="1200" i="1" dirty="0"/>
                  <a:t>)</a:t>
                </a:r>
                <a:r>
                  <a:rPr lang="en-US" altLang="zh-CN" sz="1200" dirty="0"/>
                  <a:t> </a:t>
                </a:r>
                <a:r>
                  <a:rPr lang="zh-CN" altLang="en-US" b="1" dirty="0"/>
                  <a:t>。</a:t>
                </a:r>
                <a:endParaRPr lang="en-US" altLang="zh-CN" b="1" dirty="0"/>
              </a:p>
              <a:p>
                <a:r>
                  <a:rPr lang="zh-CN" altLang="en-US" b="1" dirty="0"/>
                  <a:t>这种情况下，一致迭代搜索与宽度优先搜索类似。只是宽度优先搜索在找到解时会终止。而一致代价搜索会检查目标深度的所有结点看谁的代价最小，在深度</a:t>
                </a:r>
                <a:r>
                  <a:rPr lang="en-US" altLang="zh-CN" b="1" dirty="0"/>
                  <a:t>d</a:t>
                </a:r>
                <a:r>
                  <a:rPr lang="zh-CN" altLang="en-US" b="1" dirty="0"/>
                  <a:t>上做更多无用功。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0AF715-62B7-4281-BCC4-E84364C70EF0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2425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dirty="0"/>
              <a:t>用该算法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求解罗马尼亚问题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dirty="0"/>
              <a:t>图中搜索是从</a:t>
            </a:r>
            <a:r>
              <a:rPr lang="en-US" altLang="zh-CN" dirty="0"/>
              <a:t>Sibiu </a:t>
            </a:r>
            <a:r>
              <a:rPr lang="zh-CN" altLang="en-US" dirty="0"/>
              <a:t>到 </a:t>
            </a:r>
            <a:r>
              <a:rPr lang="en-US" altLang="zh-CN" dirty="0"/>
              <a:t>Bucharest</a:t>
            </a:r>
            <a:r>
              <a:rPr lang="zh-CN" altLang="en-US" dirty="0"/>
              <a:t>。 </a:t>
            </a:r>
            <a:r>
              <a:rPr lang="en-US" altLang="zh-CN" dirty="0"/>
              <a:t>Sibiu</a:t>
            </a:r>
            <a:r>
              <a:rPr lang="zh-CN" altLang="en-US" dirty="0"/>
              <a:t>的后继包括</a:t>
            </a:r>
            <a:r>
              <a:rPr lang="en-US" altLang="zh-CN" dirty="0" err="1"/>
              <a:t>Rimnicu</a:t>
            </a:r>
            <a:r>
              <a:rPr lang="en-US" altLang="zh-CN" dirty="0"/>
              <a:t> </a:t>
            </a:r>
            <a:r>
              <a:rPr lang="en-US" altLang="zh-CN" dirty="0" err="1"/>
              <a:t>Vilcea</a:t>
            </a:r>
            <a:r>
              <a:rPr lang="zh-CN" altLang="en-US" dirty="0"/>
              <a:t>和 </a:t>
            </a:r>
            <a:r>
              <a:rPr lang="en-US" altLang="zh-CN" dirty="0" err="1"/>
              <a:t>Fagaras</a:t>
            </a:r>
            <a:r>
              <a:rPr lang="zh-CN" altLang="en-US" dirty="0"/>
              <a:t>，代价分别为</a:t>
            </a:r>
            <a:r>
              <a:rPr lang="en-US" altLang="zh-CN" dirty="0"/>
              <a:t>80</a:t>
            </a:r>
            <a:r>
              <a:rPr lang="zh-CN" altLang="en-US" dirty="0"/>
              <a:t>和</a:t>
            </a:r>
            <a:r>
              <a:rPr lang="en-US" altLang="zh-CN" dirty="0"/>
              <a:t>99. </a:t>
            </a:r>
            <a:r>
              <a:rPr lang="zh-CN" altLang="en-US" dirty="0"/>
              <a:t>最小代价结点为</a:t>
            </a:r>
            <a:r>
              <a:rPr lang="en-US" altLang="zh-CN" dirty="0" err="1"/>
              <a:t>Rimnicu</a:t>
            </a:r>
            <a:r>
              <a:rPr lang="en-US" altLang="zh-CN" dirty="0"/>
              <a:t> </a:t>
            </a:r>
            <a:r>
              <a:rPr lang="en-US" altLang="zh-CN" dirty="0" err="1"/>
              <a:t>Vilcea</a:t>
            </a:r>
            <a:r>
              <a:rPr lang="en-US" altLang="zh-CN" dirty="0"/>
              <a:t> </a:t>
            </a:r>
            <a:r>
              <a:rPr lang="zh-CN" altLang="en-US" dirty="0"/>
              <a:t>被选择扩展，此时加入了</a:t>
            </a:r>
            <a:r>
              <a:rPr lang="en-US" altLang="zh-CN" dirty="0"/>
              <a:t>Pitesti</a:t>
            </a:r>
            <a:r>
              <a:rPr lang="zh-CN" altLang="en-US" dirty="0"/>
              <a:t>代价为</a:t>
            </a:r>
            <a:r>
              <a:rPr lang="en-US" altLang="zh-CN" dirty="0"/>
              <a:t>80+97=177</a:t>
            </a:r>
            <a:r>
              <a:rPr lang="zh-CN" altLang="en-US" dirty="0"/>
              <a:t>。所以这时的最小代价结点为</a:t>
            </a:r>
            <a:r>
              <a:rPr lang="en-US" altLang="zh-CN" dirty="0" err="1"/>
              <a:t>Fagaras</a:t>
            </a:r>
            <a:r>
              <a:rPr lang="zh-CN" altLang="en-US" dirty="0"/>
              <a:t>，扩展他得到</a:t>
            </a:r>
            <a:r>
              <a:rPr lang="en-US" altLang="zh-CN" dirty="0"/>
              <a:t>Bucharest</a:t>
            </a:r>
            <a:r>
              <a:rPr lang="zh-CN" altLang="en-US" dirty="0"/>
              <a:t>代价为</a:t>
            </a:r>
            <a:r>
              <a:rPr lang="en-US" altLang="zh-CN" dirty="0"/>
              <a:t>99+211=310</a:t>
            </a:r>
            <a:r>
              <a:rPr lang="zh-CN" altLang="en-US" dirty="0"/>
              <a:t>。目标结点已经生成，但是一致代价搜索算法还在继续。选择</a:t>
            </a:r>
            <a:r>
              <a:rPr lang="en-US" altLang="zh-CN" dirty="0"/>
              <a:t>Pitesti</a:t>
            </a:r>
            <a:r>
              <a:rPr lang="zh-CN" altLang="en-US" dirty="0"/>
              <a:t>扩展得到到达</a:t>
            </a:r>
            <a:r>
              <a:rPr lang="en-US" altLang="zh-CN" dirty="0"/>
              <a:t>Bucharest</a:t>
            </a:r>
            <a:r>
              <a:rPr lang="zh-CN" altLang="en-US" dirty="0"/>
              <a:t>的第二条路代价为</a:t>
            </a:r>
            <a:r>
              <a:rPr lang="en-US" altLang="zh-CN" dirty="0"/>
              <a:t>80+97+101=278.</a:t>
            </a:r>
            <a:r>
              <a:rPr lang="zh-CN" altLang="en-US" dirty="0"/>
              <a:t>现在算法则需要检查新路径是不是比老路径好：因</a:t>
            </a:r>
            <a:r>
              <a:rPr lang="en-US" altLang="zh-CN" dirty="0"/>
              <a:t>278&lt;310, </a:t>
            </a:r>
            <a:r>
              <a:rPr lang="zh-CN" altLang="en-US" dirty="0"/>
              <a:t>确实是新路径好，于是老路径被丢弃。最终，到</a:t>
            </a:r>
            <a:r>
              <a:rPr lang="en-US" altLang="zh-CN" dirty="0"/>
              <a:t>Bucharest</a:t>
            </a:r>
            <a:r>
              <a:rPr lang="zh-CN" altLang="en-US" dirty="0"/>
              <a:t>的</a:t>
            </a:r>
            <a:r>
              <a:rPr lang="en-US" altLang="zh-CN" dirty="0"/>
              <a:t>g</a:t>
            </a:r>
            <a:r>
              <a:rPr lang="zh-CN" altLang="en-US" dirty="0"/>
              <a:t>代价为</a:t>
            </a:r>
            <a:r>
              <a:rPr lang="en-US" altLang="zh-CN" dirty="0"/>
              <a:t>27778</a:t>
            </a:r>
            <a:r>
              <a:rPr lang="zh-CN" altLang="en-US" dirty="0"/>
              <a:t>，该行动路径被选择返回。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7938B6-55BA-41D7-92DF-A7015294B3DA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27981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深度优先搜索总是优先扩展当前搜索树中最深的结点。当到达搜索树中边缘无后继的结点时，该算法回溯到次深未扩展的结点继续搜索，直到搜索到目标状态为止。该算法可以用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LIFO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队列——堆栈——完成。当然，也可以有选择地采用递归方式完成ＤＦＳ搜索，但是当搜索深度比较深的时候，就需要用堆栈来模拟实现整个过程，否则很容易造成运行时系统栈的溢出。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搜索顺序如图所示：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7938B6-55BA-41D7-92DF-A7015294B3DA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176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7938B6-55BA-41D7-92DF-A7015294B3DA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3522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b="1" dirty="0"/>
              <a:t>深度优先搜索算法伪代码描述如下（队列实现）：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7938B6-55BA-41D7-92DF-A7015294B3DA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95018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的搜索效率严重依赖于使用的是图搜索还是树搜索。 如果是图搜索（避免了重复状态和冗余路径），那么</a:t>
            </a:r>
            <a:r>
              <a:rPr lang="en-US" altLang="zh-CN" dirty="0"/>
              <a:t>DFS</a:t>
            </a:r>
            <a:r>
              <a:rPr lang="zh-CN" altLang="en-US" dirty="0"/>
              <a:t>在有限状态空间就是完备的。 如果是树搜索，则不完备，因为会出现死循环。</a:t>
            </a:r>
            <a:endParaRPr lang="en-US" altLang="zh-CN" dirty="0"/>
          </a:p>
          <a:p>
            <a:r>
              <a:rPr lang="zh-CN" altLang="en-US" dirty="0"/>
              <a:t>无论是基于图搜索还是树搜索，深度优先搜索都不是最优的。</a:t>
            </a:r>
            <a:endParaRPr lang="en-US" altLang="zh-CN" dirty="0"/>
          </a:p>
          <a:p>
            <a:r>
              <a:rPr lang="zh-CN" altLang="en-US" dirty="0"/>
              <a:t>复杂度：时间复杂度受限于状态空间的规模，为：</a:t>
            </a:r>
            <a:r>
              <a:rPr lang="en-US" altLang="zh-CN" sz="1200" i="1" dirty="0"/>
              <a:t>O(</a:t>
            </a:r>
            <a:r>
              <a:rPr lang="en-US" altLang="zh-CN" sz="1200" i="1" dirty="0" err="1"/>
              <a:t>b</a:t>
            </a:r>
            <a:r>
              <a:rPr lang="en-US" altLang="zh-CN" sz="1200" i="1" baseline="30000" dirty="0" err="1"/>
              <a:t>m</a:t>
            </a:r>
            <a:r>
              <a:rPr lang="en-US" altLang="zh-CN" sz="1200" i="1" dirty="0"/>
              <a:t>)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是状态空间分支因子，</a:t>
            </a:r>
            <a:r>
              <a:rPr lang="en-US" altLang="zh-CN" dirty="0"/>
              <a:t>m</a:t>
            </a:r>
            <a:r>
              <a:rPr lang="zh-CN" altLang="en-US" dirty="0"/>
              <a:t>是任一节点的最大深度。这比</a:t>
            </a:r>
            <a:r>
              <a:rPr lang="en-US" altLang="zh-CN" dirty="0"/>
              <a:t>d</a:t>
            </a:r>
            <a:r>
              <a:rPr lang="zh-CN" altLang="en-US" dirty="0"/>
              <a:t>（最浅解的深度）要大的多。如果树是无界限的，</a:t>
            </a:r>
            <a:r>
              <a:rPr lang="en-US" altLang="zh-CN" dirty="0"/>
              <a:t>m</a:t>
            </a:r>
            <a:r>
              <a:rPr lang="zh-CN" altLang="en-US" dirty="0"/>
              <a:t>可能是无限的。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但是空间复杂度较小，深度优先搜索只需要存储一条从根结点到叶结点的路径，以及该路径上每个节点的所有未被扩展的兄弟结点即可，因此空间复杂度为</a:t>
            </a:r>
            <a:r>
              <a:rPr lang="en-US" altLang="zh-CN" dirty="0"/>
              <a:t>O(</a:t>
            </a:r>
            <a:r>
              <a:rPr lang="en-US" altLang="zh-CN" dirty="0" err="1"/>
              <a:t>bm</a:t>
            </a:r>
            <a:r>
              <a:rPr lang="en-US" altLang="zh-CN" dirty="0"/>
              <a:t>)</a:t>
            </a:r>
            <a:r>
              <a:rPr lang="zh-CN" altLang="en-US" dirty="0"/>
              <a:t>。远远小于</a:t>
            </a:r>
            <a:r>
              <a:rPr lang="en-US" altLang="zh-CN" sz="1200" i="1" dirty="0"/>
              <a:t>O(</a:t>
            </a:r>
            <a:r>
              <a:rPr lang="en-US" altLang="zh-CN" sz="1200" i="1" dirty="0" err="1"/>
              <a:t>b</a:t>
            </a:r>
            <a:r>
              <a:rPr lang="en-US" altLang="zh-CN" sz="1200" i="1" baseline="30000" dirty="0" err="1"/>
              <a:t>m</a:t>
            </a:r>
            <a:r>
              <a:rPr lang="en-US" altLang="zh-CN" sz="1200" i="1" dirty="0"/>
              <a:t>)</a:t>
            </a:r>
            <a:r>
              <a:rPr lang="zh-CN" altLang="en-US" sz="1200" i="1" dirty="0"/>
              <a:t>。</a:t>
            </a:r>
            <a:endParaRPr lang="en-US" altLang="zh-CN" sz="1200" dirty="0"/>
          </a:p>
          <a:p>
            <a:r>
              <a:rPr lang="zh-CN" altLang="en-US" dirty="0"/>
              <a:t>所以</a:t>
            </a:r>
            <a:r>
              <a:rPr lang="en-US" altLang="zh-CN" dirty="0"/>
              <a:t>DFS</a:t>
            </a:r>
            <a:r>
              <a:rPr lang="zh-CN" altLang="en-US" dirty="0"/>
              <a:t>在</a:t>
            </a:r>
            <a:r>
              <a:rPr lang="en-US" altLang="zh-CN" dirty="0"/>
              <a:t>AI</a:t>
            </a:r>
            <a:r>
              <a:rPr lang="zh-CN" altLang="en-US" dirty="0"/>
              <a:t>的很多领域成为工作主力。此外，还有一种变形叫做回溯搜索（</a:t>
            </a:r>
            <a:r>
              <a:rPr lang="en-US" altLang="zh-CN" dirty="0"/>
              <a:t>backtracking search</a:t>
            </a:r>
            <a:r>
              <a:rPr lang="zh-CN" altLang="en-US" dirty="0"/>
              <a:t>）：每次只产生一个后继而不是生成所有后继，每个被部分扩展的节点要记住下一个要生成的节点。这样，内存只需要</a:t>
            </a:r>
            <a:r>
              <a:rPr lang="en-US" altLang="zh-CN" dirty="0"/>
              <a:t>O(m)</a:t>
            </a:r>
            <a:r>
              <a:rPr lang="zh-CN" altLang="en-US" dirty="0"/>
              <a:t>而不是</a:t>
            </a:r>
            <a:r>
              <a:rPr lang="en-US" altLang="zh-CN" dirty="0"/>
              <a:t>O(</a:t>
            </a:r>
            <a:r>
              <a:rPr lang="en-US" altLang="zh-CN" dirty="0" err="1"/>
              <a:t>bm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50CE0E-F6B9-4BA2-8325-EFDA82E568DC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090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dirty="0"/>
              <a:t>因为八数码问题的状态空间并不是一棵树，而是一个无向图。</a:t>
            </a:r>
            <a:r>
              <a:rPr lang="en-US" altLang="zh-CN" dirty="0"/>
              <a:t>DFS </a:t>
            </a:r>
            <a:r>
              <a:rPr lang="zh-CN" altLang="en-US" dirty="0"/>
              <a:t>并不会找不到解，而且因为状态有限，出解的速度还是相当快的，只是解的步长相当长。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7938B6-55BA-41D7-92DF-A7015294B3DA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49710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深度受限搜索通过设置界限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来避免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DFS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在无限状态空间下搜索失败的尴尬情况。即，深度为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的节点被当做最深层节点（没有后继节点）来对待。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深度受限搜索解决了无穷路径的问题。</a:t>
            </a:r>
            <a:endParaRPr lang="en-US" altLang="zh-CN" sz="1200" kern="0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7938B6-55BA-41D7-92DF-A7015294B3DA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344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在对问题进行形式化之后，我们现在需要对问题求解。一个解是一个行动序列，搜索即是利用搜索算法考虑各种可能的行动序列。这里我们将讨论求解问题通用的一些搜索算法。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在学习这些搜索算法前，我们需要了解如何评价一个搜索算法的性能。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一般来说，评价一个搜索算法的性能主要考虑四个方面</a:t>
            </a:r>
          </a:p>
          <a:p>
            <a:pPr>
              <a:defRPr/>
            </a:pPr>
            <a:r>
              <a:rPr lang="en-US" altLang="zh-CN" dirty="0"/>
              <a:t>1.</a:t>
            </a:r>
            <a:r>
              <a:rPr lang="zh-CN" altLang="en-US" dirty="0"/>
              <a:t>完备性：当问题有解时，该算法是否能保证找到解？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2.</a:t>
            </a:r>
            <a:r>
              <a:rPr lang="zh-CN" altLang="en-US" dirty="0"/>
              <a:t>最优性：搜索策略能否找到最优解？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3.</a:t>
            </a:r>
            <a:r>
              <a:rPr lang="zh-CN" altLang="en-US" dirty="0"/>
              <a:t>时间复杂度：找到解需要花费多长时间？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4.</a:t>
            </a:r>
            <a:r>
              <a:rPr lang="zh-CN" altLang="en-US" dirty="0"/>
              <a:t>空间复杂度：在执行搜索的过程中需要多少内存？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193968-F1D1-44EB-9C58-96F6D6D47C88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382534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dirty="0"/>
              <a:t>深度受限搜索算法伪代码描述如下（堆栈实现）：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7938B6-55BA-41D7-92DF-A7015294B3DA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44774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不幸的是，在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 &lt; d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的情况下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即最浅的目标结点的深度超过深度界限，那么这种搜索算法是不完备的。而且，往往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是未知的。如果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 &gt; d,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该算法也不能求得最优解。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它的时间复杂度为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O(</a:t>
            </a:r>
            <a:r>
              <a:rPr lang="en-US" altLang="zh-CN" sz="1200" i="1" kern="0" dirty="0"/>
              <a:t>b</a:t>
            </a:r>
            <a:r>
              <a:rPr lang="en-US" altLang="zh-CN" sz="1200" i="1" kern="0" baseline="30000" dirty="0"/>
              <a:t>l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，空间复杂度为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从另一个角度看，令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 =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∞时，深度优先搜索可以看做是有界深度优先搜索的一个特例。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7938B6-55BA-41D7-92DF-A7015294B3DA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4183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同样采用深度受限搜索算法求解八数码问题为例，把深度限制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层，比较深度优先搜索，可以发现解的步长显著减少。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7938B6-55BA-41D7-92DF-A7015294B3DA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80525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迭代加深的深度优先搜索算法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是一种通用的搜索策略。在有界深度优先搜索的基础上，逐步增加深度限制，不断的重新启动算法，直到找到目标结点。该算法结合了深度优先和广度优先的优点。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该算法也设定一个最大深度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，开始我们把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，然后进行深度受限搜索，如果没有找到目标，则让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一，并再次进行深度有限搜索，以此类推直到找到目标。这样既可以避免陷入深度无限的分支，同时还可以找到深度最浅的目标解，从而在每一步代价一致的时候找到最优解，再加上其优越的空间复杂度，因此常常作为首选的无信息搜索策略。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7938B6-55BA-41D7-92DF-A7015294B3DA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305009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搜索顺序如图所示</a:t>
            </a:r>
            <a:endParaRPr lang="zh-CN" altLang="en-US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7938B6-55BA-41D7-92DF-A7015294B3DA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5900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7938B6-55BA-41D7-92DF-A7015294B3DA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4543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7938B6-55BA-41D7-92DF-A7015294B3DA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85259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b="1" dirty="0"/>
              <a:t>迭代加深的深度优先搜索算法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可以说是结合了宽度优先搜索和深度优先搜索的优点。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）在分支因子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有限时完备，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）在路径代价是结点深度的非递减函数时该算法是最优的（和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BFS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一样）。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）时间复杂度为</a:t>
            </a:r>
            <a:r>
              <a:rPr lang="en-US" altLang="zh-CN" sz="1200" i="1" dirty="0"/>
              <a:t>O(b</a:t>
            </a:r>
            <a:r>
              <a:rPr lang="en-US" altLang="zh-CN" sz="1200" i="1" baseline="30000" dirty="0"/>
              <a:t>d</a:t>
            </a:r>
            <a:r>
              <a:rPr lang="en-US" altLang="zh-CN" sz="1200" i="1" dirty="0"/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和宽度优先搜索相近。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）空间复杂度为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O(bd)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，和深度优先搜索一样。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7938B6-55BA-41D7-92DF-A7015294B3DA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91634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7938B6-55BA-41D7-92DF-A7015294B3DA}" type="slidenum">
              <a:rPr lang="en-US" altLang="zh-CN" smtClean="0"/>
              <a:pPr>
                <a:defRPr/>
              </a:pPr>
              <a:t>28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18819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时间复杂度和空间复杂度都受限于状态空间的规模。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3CECBE-1A7C-4FEA-A0E9-04585D558B95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771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首先讨论的是无信息的搜索算法。无信息搜索也称为盲目搜索。是指除了问题定义中提供的状态信息外没有任何其他信息。搜索算法要做的是生成后继状态并区分目标状态与非目标状态，无信息搜索一般分为以下几类：宽度优先搜索，一致代价搜索，深度优先搜索，深度受限搜索，迭代加深的深度优先搜索，双向搜索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（这里不做介绍）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193968-F1D1-44EB-9C58-96F6D6D47C88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92760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b="0" dirty="0"/>
              <a:t>首先来学习宽度优先搜索，也称简单搜索。它从根节点开始，按搜索深度逐层扩展结点，直到找到目标结点为止。其搜索顺序如下图所示：该算法可以使用 </a:t>
            </a:r>
            <a:r>
              <a:rPr lang="en-US" altLang="zh-CN" b="0" dirty="0"/>
              <a:t>FIFO </a:t>
            </a:r>
            <a:r>
              <a:rPr lang="zh-CN" altLang="en-US" b="0" dirty="0"/>
              <a:t>队列实现，初始时将开始结点放入队列中，每次取队头结点，判断是否为终结点，不是则将其所有子结点放入队列尾，直到队列为空或者找到目标结点为止。如果目标结点在深度 </a:t>
            </a:r>
            <a:r>
              <a:rPr lang="en-US" altLang="zh-CN" b="0" dirty="0"/>
              <a:t>d</a:t>
            </a:r>
            <a:r>
              <a:rPr lang="zh-CN" altLang="en-US" b="0" dirty="0"/>
              <a:t>，那么该算法扩展完深度小于 </a:t>
            </a:r>
            <a:r>
              <a:rPr lang="en-US" altLang="zh-CN" b="0" dirty="0"/>
              <a:t>d </a:t>
            </a:r>
            <a:r>
              <a:rPr lang="zh-CN" altLang="en-US" b="0" dirty="0"/>
              <a:t>的结点后就将找到目标结点。</a:t>
            </a: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7938B6-55BA-41D7-92DF-A7015294B3DA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5660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7938B6-55BA-41D7-92DF-A7015294B3DA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54903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b="1" dirty="0"/>
              <a:t>宽度优先搜索算法伪代码描述如下（队列实现）：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7938B6-55BA-41D7-92DF-A7015294B3DA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30066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宽度优先搜索是完备的（只要有解，肯定能搜到。当然，前提是最浅的目标节点处于一个有限深度</a:t>
            </a:r>
            <a:r>
              <a:rPr lang="en-US" altLang="zh-CN" dirty="0"/>
              <a:t>d</a:t>
            </a:r>
            <a:r>
              <a:rPr lang="zh-CN" altLang="en-US" dirty="0"/>
              <a:t>，分支因子</a:t>
            </a:r>
            <a:r>
              <a:rPr lang="en-US" altLang="zh-CN" dirty="0"/>
              <a:t>b</a:t>
            </a:r>
            <a:r>
              <a:rPr lang="zh-CN" altLang="en-US" dirty="0"/>
              <a:t>也是有限的）。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BFS</a:t>
            </a:r>
            <a:r>
              <a:rPr lang="zh-CN" altLang="en-US" dirty="0"/>
              <a:t>找到的永远是最浅的目标节点，但不一定最优，只有当路径代价是基于节点深度的非递减函数时，</a:t>
            </a:r>
            <a:r>
              <a:rPr lang="en-US" altLang="zh-CN" dirty="0"/>
              <a:t>BFS</a:t>
            </a:r>
            <a:r>
              <a:rPr lang="zh-CN" altLang="en-US" dirty="0"/>
              <a:t>是最优的（最常见情况是所有行动要花费相同的代价）。 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容易观察到，在根节点的第一子层有 </a:t>
            </a:r>
            <a:r>
              <a:rPr lang="en-US" altLang="zh-CN" dirty="0"/>
              <a:t>b </a:t>
            </a:r>
            <a:r>
              <a:rPr lang="zh-CN" altLang="en-US" dirty="0"/>
              <a:t>个结点，第二子层有 </a:t>
            </a:r>
            <a:r>
              <a:rPr lang="en-US" altLang="zh-CN" sz="1200" i="1" dirty="0"/>
              <a:t>b</a:t>
            </a:r>
            <a:r>
              <a:rPr lang="en-US" altLang="zh-CN" sz="1200" i="1" baseline="30000" dirty="0"/>
              <a:t>2</a:t>
            </a:r>
            <a:r>
              <a:rPr lang="en-US" altLang="zh-CN" dirty="0"/>
              <a:t> </a:t>
            </a:r>
            <a:r>
              <a:rPr lang="zh-CN" altLang="en-US" dirty="0"/>
              <a:t>，然后是</a:t>
            </a:r>
            <a:r>
              <a:rPr lang="en-US" altLang="zh-CN" sz="1200" i="1" dirty="0"/>
              <a:t>b</a:t>
            </a:r>
            <a:r>
              <a:rPr lang="en-US" altLang="zh-CN" sz="1200" i="1" baseline="30000" dirty="0"/>
              <a:t>3</a:t>
            </a:r>
            <a:r>
              <a:rPr lang="en-US" altLang="zh-CN" dirty="0"/>
              <a:t> </a:t>
            </a:r>
            <a:r>
              <a:rPr lang="zh-CN" altLang="en-US" dirty="0"/>
              <a:t>，以此类推。假设解的深度为</a:t>
            </a:r>
            <a:r>
              <a:rPr lang="en-US" altLang="zh-CN" dirty="0"/>
              <a:t>d</a:t>
            </a:r>
            <a:r>
              <a:rPr lang="zh-CN" altLang="en-US" dirty="0"/>
              <a:t>，在最坏情况下，我们将扩展为目标结点前的所有结点，在 </a:t>
            </a:r>
            <a:r>
              <a:rPr lang="en-US" altLang="zh-CN" dirty="0"/>
              <a:t>d + 1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层扩展 </a:t>
            </a:r>
            <a:r>
              <a:rPr lang="en-US" altLang="zh-CN" sz="1200" dirty="0"/>
              <a:t>b</a:t>
            </a:r>
            <a:r>
              <a:rPr lang="en-US" altLang="zh-CN" sz="1200" baseline="30000" dirty="0"/>
              <a:t>d+1 </a:t>
            </a:r>
            <a:r>
              <a:rPr lang="en-US" altLang="zh-CN" dirty="0"/>
              <a:t>–b </a:t>
            </a:r>
            <a:r>
              <a:rPr lang="zh-CN" altLang="en-US" dirty="0"/>
              <a:t>个，那么时间复杂度就是</a:t>
            </a:r>
            <a:r>
              <a:rPr lang="en-US" altLang="zh-CN" sz="1200" i="1" dirty="0"/>
              <a:t>1+b+b</a:t>
            </a:r>
            <a:r>
              <a:rPr lang="en-US" altLang="zh-CN" sz="1200" i="1" baseline="30000" dirty="0"/>
              <a:t>2</a:t>
            </a:r>
            <a:r>
              <a:rPr lang="en-US" altLang="zh-CN" sz="1200" i="1" dirty="0"/>
              <a:t>+b</a:t>
            </a:r>
            <a:r>
              <a:rPr lang="en-US" altLang="zh-CN" sz="1200" i="1" baseline="30000" dirty="0"/>
              <a:t>3</a:t>
            </a:r>
            <a:r>
              <a:rPr lang="en-US" altLang="zh-CN" sz="1200" dirty="0"/>
              <a:t>+… +</a:t>
            </a:r>
            <a:r>
              <a:rPr lang="en-US" altLang="zh-CN" sz="1200" i="1" dirty="0"/>
              <a:t>b</a:t>
            </a:r>
            <a:r>
              <a:rPr lang="en-US" altLang="zh-CN" sz="1200" i="1" baseline="30000" dirty="0"/>
              <a:t>d</a:t>
            </a:r>
            <a:r>
              <a:rPr lang="en-US" altLang="zh-CN" sz="1200" dirty="0"/>
              <a:t> + </a:t>
            </a:r>
            <a:r>
              <a:rPr lang="en-US" altLang="zh-CN" sz="1200" i="1" dirty="0"/>
              <a:t>b(b</a:t>
            </a:r>
            <a:r>
              <a:rPr lang="en-US" altLang="zh-CN" sz="1200" i="1" baseline="30000" dirty="0"/>
              <a:t>d</a:t>
            </a:r>
            <a:r>
              <a:rPr lang="en-US" altLang="zh-CN" sz="1200" i="1" dirty="0"/>
              <a:t>-1</a:t>
            </a:r>
            <a:r>
              <a:rPr lang="en-US" altLang="zh-CN" sz="1200" dirty="0"/>
              <a:t>) = O(b</a:t>
            </a:r>
            <a:r>
              <a:rPr lang="en-US" altLang="zh-CN" sz="1200" baseline="30000" dirty="0"/>
              <a:t>d+1</a:t>
            </a:r>
            <a:r>
              <a:rPr lang="en-US" altLang="zh-CN" sz="1200" dirty="0"/>
              <a:t>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空间复杂度也是</a:t>
            </a:r>
            <a:r>
              <a:rPr lang="en-US" altLang="zh-CN" sz="1200" dirty="0"/>
              <a:t>O(b</a:t>
            </a:r>
            <a:r>
              <a:rPr lang="en-US" altLang="zh-CN" sz="1200" baseline="30000" dirty="0"/>
              <a:t>d+1</a:t>
            </a:r>
            <a:r>
              <a:rPr lang="en-US" altLang="zh-CN" sz="1200" dirty="0"/>
              <a:t>)</a:t>
            </a:r>
            <a:r>
              <a:rPr lang="zh-CN" altLang="en-US" dirty="0"/>
              <a:t>。这种指数级的复杂度就太大了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对于宽度优先搜索算法而言，时间复杂度和空间复杂度是最令人头疼的问题，一般来说，在指数级别复杂度规模的搜索问题中不能使用宽度优先搜索。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3CECBE-1A7C-4FEA-A0E9-04585D558B95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164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以八字码问题为例，采用宽度优先搜索求解的实验结果如图所示。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求解时间耗时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31.25ms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，求解步长为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步。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7938B6-55BA-41D7-92DF-A7015294B3DA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2193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一致代价搜索扩展的是路径消耗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g(n)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（从初始状态到当前状态的路径耗散）最小的节点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dirty="0">
                <a:ea typeface=""/>
              </a:rPr>
              <a:t>用优先队列来实现，对解的路径步数不关心，只关心路径总代价。即使找到目标节点也不会结束，而是再检查新路径是不是要比老路径好，确实好，则丢弃老路径。</a:t>
            </a: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7938B6-55BA-41D7-92DF-A7015294B3DA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70284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71600" y="2060520"/>
            <a:ext cx="7048500" cy="1062304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733800"/>
            <a:ext cx="6400800" cy="1752600"/>
          </a:xfrm>
        </p:spPr>
        <p:txBody>
          <a:bodyPr/>
          <a:lstStyle>
            <a:lvl1pPr marL="0" indent="0" algn="ctr">
              <a:buFont typeface="Wingdings 2" pitchFamily="18" charset="2"/>
              <a:buNone/>
              <a:defRPr/>
            </a:lvl1pPr>
          </a:lstStyle>
          <a:p>
            <a:endParaRPr lang="en-US" altLang="zh-CN" dirty="0"/>
          </a:p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8" name="Rectangle 16"/>
          <p:cNvSpPr>
            <a:spLocks noChangeArrowheads="1"/>
          </p:cNvSpPr>
          <p:nvPr userDrawn="1"/>
        </p:nvSpPr>
        <p:spPr bwMode="auto">
          <a:xfrm flipV="1">
            <a:off x="1371600" y="3180660"/>
            <a:ext cx="7391400" cy="45719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buClrTx/>
              <a:buFontTx/>
              <a:buNone/>
              <a:defRPr/>
            </a:pPr>
            <a:endParaRPr kumimoji="1" lang="zh-CN" altLang="zh-CN" sz="2400"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3130"/>
            <a:ext cx="1066150" cy="107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32921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7465063" y="5158168"/>
            <a:ext cx="1698372" cy="1699833"/>
            <a:chOff x="7255986" y="2773363"/>
            <a:chExt cx="1843088" cy="1844674"/>
          </a:xfrm>
          <a:solidFill>
            <a:srgbClr val="585858">
              <a:alpha val="25000"/>
            </a:srgbClr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506811" y="3117850"/>
              <a:ext cx="160338" cy="166687"/>
            </a:xfrm>
            <a:custGeom>
              <a:avLst/>
              <a:gdLst>
                <a:gd name="T0" fmla="*/ 36 w 157"/>
                <a:gd name="T1" fmla="*/ 105 h 163"/>
                <a:gd name="T2" fmla="*/ 24 w 157"/>
                <a:gd name="T3" fmla="*/ 56 h 163"/>
                <a:gd name="T4" fmla="*/ 58 w 157"/>
                <a:gd name="T5" fmla="*/ 18 h 163"/>
                <a:gd name="T6" fmla="*/ 67 w 157"/>
                <a:gd name="T7" fmla="*/ 9 h 163"/>
                <a:gd name="T8" fmla="*/ 145 w 157"/>
                <a:gd name="T9" fmla="*/ 67 h 163"/>
                <a:gd name="T10" fmla="*/ 152 w 157"/>
                <a:gd name="T11" fmla="*/ 111 h 163"/>
                <a:gd name="T12" fmla="*/ 137 w 157"/>
                <a:gd name="T13" fmla="*/ 82 h 163"/>
                <a:gd name="T14" fmla="*/ 74 w 157"/>
                <a:gd name="T15" fmla="*/ 29 h 163"/>
                <a:gd name="T16" fmla="*/ 44 w 157"/>
                <a:gd name="T17" fmla="*/ 67 h 163"/>
                <a:gd name="T18" fmla="*/ 107 w 157"/>
                <a:gd name="T19" fmla="*/ 158 h 163"/>
                <a:gd name="T20" fmla="*/ 91 w 157"/>
                <a:gd name="T21" fmla="*/ 161 h 163"/>
                <a:gd name="T22" fmla="*/ 36 w 157"/>
                <a:gd name="T23" fmla="*/ 10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163">
                  <a:moveTo>
                    <a:pt x="36" y="105"/>
                  </a:moveTo>
                  <a:cubicBezTo>
                    <a:pt x="26" y="92"/>
                    <a:pt x="0" y="68"/>
                    <a:pt x="24" y="56"/>
                  </a:cubicBezTo>
                  <a:cubicBezTo>
                    <a:pt x="24" y="65"/>
                    <a:pt x="68" y="22"/>
                    <a:pt x="58" y="18"/>
                  </a:cubicBezTo>
                  <a:cubicBezTo>
                    <a:pt x="63" y="12"/>
                    <a:pt x="65" y="10"/>
                    <a:pt x="67" y="9"/>
                  </a:cubicBezTo>
                  <a:cubicBezTo>
                    <a:pt x="94" y="0"/>
                    <a:pt x="130" y="47"/>
                    <a:pt x="145" y="67"/>
                  </a:cubicBezTo>
                  <a:cubicBezTo>
                    <a:pt x="148" y="79"/>
                    <a:pt x="157" y="105"/>
                    <a:pt x="152" y="111"/>
                  </a:cubicBezTo>
                  <a:cubicBezTo>
                    <a:pt x="109" y="90"/>
                    <a:pt x="137" y="92"/>
                    <a:pt x="137" y="82"/>
                  </a:cubicBezTo>
                  <a:cubicBezTo>
                    <a:pt x="126" y="58"/>
                    <a:pt x="88" y="24"/>
                    <a:pt x="74" y="29"/>
                  </a:cubicBezTo>
                  <a:cubicBezTo>
                    <a:pt x="67" y="35"/>
                    <a:pt x="55" y="60"/>
                    <a:pt x="44" y="67"/>
                  </a:cubicBezTo>
                  <a:cubicBezTo>
                    <a:pt x="34" y="87"/>
                    <a:pt x="92" y="139"/>
                    <a:pt x="107" y="158"/>
                  </a:cubicBezTo>
                  <a:cubicBezTo>
                    <a:pt x="99" y="163"/>
                    <a:pt x="97" y="162"/>
                    <a:pt x="91" y="161"/>
                  </a:cubicBezTo>
                  <a:cubicBezTo>
                    <a:pt x="76" y="145"/>
                    <a:pt x="42" y="111"/>
                    <a:pt x="36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7563961" y="3175000"/>
              <a:ext cx="26988" cy="25400"/>
            </a:xfrm>
            <a:custGeom>
              <a:avLst/>
              <a:gdLst>
                <a:gd name="T0" fmla="*/ 2 w 25"/>
                <a:gd name="T1" fmla="*/ 21 h 25"/>
                <a:gd name="T2" fmla="*/ 8 w 25"/>
                <a:gd name="T3" fmla="*/ 24 h 25"/>
                <a:gd name="T4" fmla="*/ 22 w 25"/>
                <a:gd name="T5" fmla="*/ 4 h 25"/>
                <a:gd name="T6" fmla="*/ 16 w 25"/>
                <a:gd name="T7" fmla="*/ 1 h 25"/>
                <a:gd name="T8" fmla="*/ 7 w 25"/>
                <a:gd name="T9" fmla="*/ 9 h 25"/>
                <a:gd name="T10" fmla="*/ 2 w 25"/>
                <a:gd name="T1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5">
                  <a:moveTo>
                    <a:pt x="2" y="21"/>
                  </a:moveTo>
                  <a:cubicBezTo>
                    <a:pt x="2" y="21"/>
                    <a:pt x="6" y="25"/>
                    <a:pt x="8" y="24"/>
                  </a:cubicBezTo>
                  <a:cubicBezTo>
                    <a:pt x="19" y="14"/>
                    <a:pt x="25" y="7"/>
                    <a:pt x="22" y="4"/>
                  </a:cubicBezTo>
                  <a:cubicBezTo>
                    <a:pt x="19" y="2"/>
                    <a:pt x="18" y="0"/>
                    <a:pt x="16" y="1"/>
                  </a:cubicBezTo>
                  <a:cubicBezTo>
                    <a:pt x="14" y="1"/>
                    <a:pt x="10" y="6"/>
                    <a:pt x="7" y="9"/>
                  </a:cubicBezTo>
                  <a:cubicBezTo>
                    <a:pt x="4" y="13"/>
                    <a:pt x="0" y="16"/>
                    <a:pt x="2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7560786" y="3175000"/>
              <a:ext cx="76200" cy="63500"/>
            </a:xfrm>
            <a:custGeom>
              <a:avLst/>
              <a:gdLst>
                <a:gd name="T0" fmla="*/ 42 w 75"/>
                <a:gd name="T1" fmla="*/ 46 h 63"/>
                <a:gd name="T2" fmla="*/ 26 w 75"/>
                <a:gd name="T3" fmla="*/ 58 h 63"/>
                <a:gd name="T4" fmla="*/ 62 w 75"/>
                <a:gd name="T5" fmla="*/ 40 h 63"/>
                <a:gd name="T6" fmla="*/ 42 w 75"/>
                <a:gd name="T7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63">
                  <a:moveTo>
                    <a:pt x="42" y="46"/>
                  </a:moveTo>
                  <a:cubicBezTo>
                    <a:pt x="61" y="63"/>
                    <a:pt x="36" y="63"/>
                    <a:pt x="26" y="58"/>
                  </a:cubicBezTo>
                  <a:cubicBezTo>
                    <a:pt x="0" y="32"/>
                    <a:pt x="75" y="0"/>
                    <a:pt x="62" y="40"/>
                  </a:cubicBezTo>
                  <a:cubicBezTo>
                    <a:pt x="57" y="58"/>
                    <a:pt x="40" y="31"/>
                    <a:pt x="42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7908449" y="2894013"/>
              <a:ext cx="34925" cy="23812"/>
            </a:xfrm>
            <a:custGeom>
              <a:avLst/>
              <a:gdLst>
                <a:gd name="T0" fmla="*/ 8 w 34"/>
                <a:gd name="T1" fmla="*/ 3 h 24"/>
                <a:gd name="T2" fmla="*/ 25 w 34"/>
                <a:gd name="T3" fmla="*/ 20 h 24"/>
                <a:gd name="T4" fmla="*/ 19 w 34"/>
                <a:gd name="T5" fmla="*/ 7 h 24"/>
                <a:gd name="T6" fmla="*/ 16 w 34"/>
                <a:gd name="T7" fmla="*/ 0 h 24"/>
                <a:gd name="T8" fmla="*/ 8 w 34"/>
                <a:gd name="T9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4">
                  <a:moveTo>
                    <a:pt x="8" y="3"/>
                  </a:moveTo>
                  <a:cubicBezTo>
                    <a:pt x="0" y="13"/>
                    <a:pt x="12" y="24"/>
                    <a:pt x="25" y="20"/>
                  </a:cubicBezTo>
                  <a:cubicBezTo>
                    <a:pt x="34" y="18"/>
                    <a:pt x="20" y="11"/>
                    <a:pt x="19" y="7"/>
                  </a:cubicBezTo>
                  <a:cubicBezTo>
                    <a:pt x="19" y="6"/>
                    <a:pt x="18" y="0"/>
                    <a:pt x="16" y="0"/>
                  </a:cubicBezTo>
                  <a:cubicBezTo>
                    <a:pt x="15" y="0"/>
                    <a:pt x="7" y="1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7914799" y="2919413"/>
              <a:ext cx="19050" cy="31750"/>
            </a:xfrm>
            <a:custGeom>
              <a:avLst/>
              <a:gdLst>
                <a:gd name="T0" fmla="*/ 12 w 18"/>
                <a:gd name="T1" fmla="*/ 2 h 32"/>
                <a:gd name="T2" fmla="*/ 15 w 18"/>
                <a:gd name="T3" fmla="*/ 19 h 32"/>
                <a:gd name="T4" fmla="*/ 5 w 18"/>
                <a:gd name="T5" fmla="*/ 18 h 32"/>
                <a:gd name="T6" fmla="*/ 2 w 18"/>
                <a:gd name="T7" fmla="*/ 3 h 32"/>
                <a:gd name="T8" fmla="*/ 12 w 18"/>
                <a:gd name="T9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12" y="2"/>
                  </a:moveTo>
                  <a:cubicBezTo>
                    <a:pt x="17" y="8"/>
                    <a:pt x="18" y="13"/>
                    <a:pt x="15" y="19"/>
                  </a:cubicBezTo>
                  <a:cubicBezTo>
                    <a:pt x="11" y="28"/>
                    <a:pt x="0" y="32"/>
                    <a:pt x="5" y="18"/>
                  </a:cubicBezTo>
                  <a:cubicBezTo>
                    <a:pt x="6" y="16"/>
                    <a:pt x="3" y="6"/>
                    <a:pt x="2" y="3"/>
                  </a:cubicBezTo>
                  <a:cubicBezTo>
                    <a:pt x="0" y="0"/>
                    <a:pt x="12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7917974" y="2952750"/>
              <a:ext cx="28575" cy="101600"/>
            </a:xfrm>
            <a:custGeom>
              <a:avLst/>
              <a:gdLst>
                <a:gd name="T0" fmla="*/ 24 w 29"/>
                <a:gd name="T1" fmla="*/ 98 h 99"/>
                <a:gd name="T2" fmla="*/ 9 w 29"/>
                <a:gd name="T3" fmla="*/ 82 h 99"/>
                <a:gd name="T4" fmla="*/ 0 w 29"/>
                <a:gd name="T5" fmla="*/ 1 h 99"/>
                <a:gd name="T6" fmla="*/ 6 w 29"/>
                <a:gd name="T7" fmla="*/ 1 h 99"/>
                <a:gd name="T8" fmla="*/ 20 w 29"/>
                <a:gd name="T9" fmla="*/ 51 h 99"/>
                <a:gd name="T10" fmla="*/ 27 w 29"/>
                <a:gd name="T11" fmla="*/ 80 h 99"/>
                <a:gd name="T12" fmla="*/ 24 w 29"/>
                <a:gd name="T13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99">
                  <a:moveTo>
                    <a:pt x="24" y="98"/>
                  </a:moveTo>
                  <a:cubicBezTo>
                    <a:pt x="17" y="96"/>
                    <a:pt x="15" y="92"/>
                    <a:pt x="9" y="82"/>
                  </a:cubicBezTo>
                  <a:cubicBezTo>
                    <a:pt x="7" y="58"/>
                    <a:pt x="14" y="40"/>
                    <a:pt x="0" y="1"/>
                  </a:cubicBezTo>
                  <a:cubicBezTo>
                    <a:pt x="0" y="1"/>
                    <a:pt x="6" y="0"/>
                    <a:pt x="6" y="1"/>
                  </a:cubicBezTo>
                  <a:cubicBezTo>
                    <a:pt x="12" y="16"/>
                    <a:pt x="23" y="39"/>
                    <a:pt x="20" y="51"/>
                  </a:cubicBezTo>
                  <a:cubicBezTo>
                    <a:pt x="18" y="55"/>
                    <a:pt x="25" y="75"/>
                    <a:pt x="27" y="80"/>
                  </a:cubicBezTo>
                  <a:cubicBezTo>
                    <a:pt x="29" y="91"/>
                    <a:pt x="29" y="99"/>
                    <a:pt x="24" y="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7944961" y="2855913"/>
              <a:ext cx="92075" cy="133350"/>
            </a:xfrm>
            <a:custGeom>
              <a:avLst/>
              <a:gdLst>
                <a:gd name="T0" fmla="*/ 12 w 89"/>
                <a:gd name="T1" fmla="*/ 60 h 131"/>
                <a:gd name="T2" fmla="*/ 17 w 89"/>
                <a:gd name="T3" fmla="*/ 79 h 131"/>
                <a:gd name="T4" fmla="*/ 4 w 89"/>
                <a:gd name="T5" fmla="*/ 112 h 131"/>
                <a:gd name="T6" fmla="*/ 7 w 89"/>
                <a:gd name="T7" fmla="*/ 131 h 131"/>
                <a:gd name="T8" fmla="*/ 25 w 89"/>
                <a:gd name="T9" fmla="*/ 111 h 131"/>
                <a:gd name="T10" fmla="*/ 31 w 89"/>
                <a:gd name="T11" fmla="*/ 81 h 131"/>
                <a:gd name="T12" fmla="*/ 42 w 89"/>
                <a:gd name="T13" fmla="*/ 67 h 131"/>
                <a:gd name="T14" fmla="*/ 39 w 89"/>
                <a:gd name="T15" fmla="*/ 94 h 131"/>
                <a:gd name="T16" fmla="*/ 49 w 89"/>
                <a:gd name="T17" fmla="*/ 71 h 131"/>
                <a:gd name="T18" fmla="*/ 60 w 89"/>
                <a:gd name="T19" fmla="*/ 58 h 131"/>
                <a:gd name="T20" fmla="*/ 73 w 89"/>
                <a:gd name="T21" fmla="*/ 80 h 131"/>
                <a:gd name="T22" fmla="*/ 82 w 89"/>
                <a:gd name="T23" fmla="*/ 70 h 131"/>
                <a:gd name="T24" fmla="*/ 64 w 89"/>
                <a:gd name="T25" fmla="*/ 49 h 131"/>
                <a:gd name="T26" fmla="*/ 72 w 89"/>
                <a:gd name="T27" fmla="*/ 39 h 131"/>
                <a:gd name="T28" fmla="*/ 67 w 89"/>
                <a:gd name="T29" fmla="*/ 31 h 131"/>
                <a:gd name="T30" fmla="*/ 42 w 89"/>
                <a:gd name="T31" fmla="*/ 54 h 131"/>
                <a:gd name="T32" fmla="*/ 55 w 89"/>
                <a:gd name="T33" fmla="*/ 27 h 131"/>
                <a:gd name="T34" fmla="*/ 56 w 89"/>
                <a:gd name="T35" fmla="*/ 16 h 131"/>
                <a:gd name="T36" fmla="*/ 39 w 89"/>
                <a:gd name="T37" fmla="*/ 7 h 131"/>
                <a:gd name="T38" fmla="*/ 21 w 89"/>
                <a:gd name="T39" fmla="*/ 12 h 131"/>
                <a:gd name="T40" fmla="*/ 5 w 89"/>
                <a:gd name="T41" fmla="*/ 42 h 131"/>
                <a:gd name="T42" fmla="*/ 20 w 89"/>
                <a:gd name="T43" fmla="*/ 45 h 131"/>
                <a:gd name="T44" fmla="*/ 35 w 89"/>
                <a:gd name="T45" fmla="*/ 28 h 131"/>
                <a:gd name="T46" fmla="*/ 33 w 89"/>
                <a:gd name="T47" fmla="*/ 58 h 131"/>
                <a:gd name="T48" fmla="*/ 34 w 89"/>
                <a:gd name="T49" fmla="*/ 68 h 131"/>
                <a:gd name="T50" fmla="*/ 12 w 89"/>
                <a:gd name="T51" fmla="*/ 6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9" h="131">
                  <a:moveTo>
                    <a:pt x="12" y="60"/>
                  </a:moveTo>
                  <a:cubicBezTo>
                    <a:pt x="7" y="72"/>
                    <a:pt x="13" y="76"/>
                    <a:pt x="17" y="79"/>
                  </a:cubicBezTo>
                  <a:cubicBezTo>
                    <a:pt x="20" y="87"/>
                    <a:pt x="8" y="104"/>
                    <a:pt x="4" y="112"/>
                  </a:cubicBezTo>
                  <a:cubicBezTo>
                    <a:pt x="2" y="117"/>
                    <a:pt x="0" y="126"/>
                    <a:pt x="7" y="131"/>
                  </a:cubicBezTo>
                  <a:cubicBezTo>
                    <a:pt x="20" y="129"/>
                    <a:pt x="23" y="122"/>
                    <a:pt x="25" y="111"/>
                  </a:cubicBezTo>
                  <a:cubicBezTo>
                    <a:pt x="26" y="105"/>
                    <a:pt x="29" y="92"/>
                    <a:pt x="31" y="81"/>
                  </a:cubicBezTo>
                  <a:cubicBezTo>
                    <a:pt x="30" y="82"/>
                    <a:pt x="36" y="68"/>
                    <a:pt x="42" y="67"/>
                  </a:cubicBezTo>
                  <a:cubicBezTo>
                    <a:pt x="49" y="76"/>
                    <a:pt x="33" y="81"/>
                    <a:pt x="39" y="94"/>
                  </a:cubicBezTo>
                  <a:cubicBezTo>
                    <a:pt x="50" y="99"/>
                    <a:pt x="49" y="74"/>
                    <a:pt x="49" y="71"/>
                  </a:cubicBezTo>
                  <a:cubicBezTo>
                    <a:pt x="50" y="60"/>
                    <a:pt x="55" y="45"/>
                    <a:pt x="60" y="58"/>
                  </a:cubicBezTo>
                  <a:cubicBezTo>
                    <a:pt x="65" y="70"/>
                    <a:pt x="66" y="74"/>
                    <a:pt x="73" y="80"/>
                  </a:cubicBezTo>
                  <a:cubicBezTo>
                    <a:pt x="80" y="85"/>
                    <a:pt x="89" y="77"/>
                    <a:pt x="82" y="70"/>
                  </a:cubicBezTo>
                  <a:cubicBezTo>
                    <a:pt x="74" y="66"/>
                    <a:pt x="71" y="71"/>
                    <a:pt x="64" y="49"/>
                  </a:cubicBezTo>
                  <a:cubicBezTo>
                    <a:pt x="63" y="46"/>
                    <a:pt x="66" y="48"/>
                    <a:pt x="72" y="39"/>
                  </a:cubicBezTo>
                  <a:cubicBezTo>
                    <a:pt x="70" y="39"/>
                    <a:pt x="77" y="28"/>
                    <a:pt x="67" y="31"/>
                  </a:cubicBezTo>
                  <a:cubicBezTo>
                    <a:pt x="66" y="32"/>
                    <a:pt x="48" y="60"/>
                    <a:pt x="42" y="54"/>
                  </a:cubicBezTo>
                  <a:cubicBezTo>
                    <a:pt x="36" y="48"/>
                    <a:pt x="52" y="34"/>
                    <a:pt x="55" y="27"/>
                  </a:cubicBezTo>
                  <a:cubicBezTo>
                    <a:pt x="56" y="24"/>
                    <a:pt x="58" y="22"/>
                    <a:pt x="56" y="16"/>
                  </a:cubicBezTo>
                  <a:cubicBezTo>
                    <a:pt x="49" y="18"/>
                    <a:pt x="32" y="28"/>
                    <a:pt x="39" y="7"/>
                  </a:cubicBezTo>
                  <a:cubicBezTo>
                    <a:pt x="39" y="0"/>
                    <a:pt x="22" y="10"/>
                    <a:pt x="21" y="12"/>
                  </a:cubicBezTo>
                  <a:cubicBezTo>
                    <a:pt x="15" y="18"/>
                    <a:pt x="7" y="32"/>
                    <a:pt x="5" y="42"/>
                  </a:cubicBezTo>
                  <a:cubicBezTo>
                    <a:pt x="5" y="59"/>
                    <a:pt x="13" y="50"/>
                    <a:pt x="20" y="45"/>
                  </a:cubicBezTo>
                  <a:cubicBezTo>
                    <a:pt x="23" y="40"/>
                    <a:pt x="26" y="31"/>
                    <a:pt x="35" y="28"/>
                  </a:cubicBezTo>
                  <a:cubicBezTo>
                    <a:pt x="47" y="26"/>
                    <a:pt x="32" y="54"/>
                    <a:pt x="33" y="58"/>
                  </a:cubicBezTo>
                  <a:cubicBezTo>
                    <a:pt x="33" y="63"/>
                    <a:pt x="35" y="66"/>
                    <a:pt x="34" y="68"/>
                  </a:cubicBezTo>
                  <a:cubicBezTo>
                    <a:pt x="24" y="80"/>
                    <a:pt x="18" y="54"/>
                    <a:pt x="12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8016399" y="2894013"/>
              <a:ext cx="73025" cy="39687"/>
            </a:xfrm>
            <a:custGeom>
              <a:avLst/>
              <a:gdLst>
                <a:gd name="T0" fmla="*/ 16 w 72"/>
                <a:gd name="T1" fmla="*/ 0 h 39"/>
                <a:gd name="T2" fmla="*/ 20 w 72"/>
                <a:gd name="T3" fmla="*/ 14 h 39"/>
                <a:gd name="T4" fmla="*/ 39 w 72"/>
                <a:gd name="T5" fmla="*/ 16 h 39"/>
                <a:gd name="T6" fmla="*/ 63 w 72"/>
                <a:gd name="T7" fmla="*/ 25 h 39"/>
                <a:gd name="T8" fmla="*/ 19 w 72"/>
                <a:gd name="T9" fmla="*/ 30 h 39"/>
                <a:gd name="T10" fmla="*/ 3 w 72"/>
                <a:gd name="T11" fmla="*/ 18 h 39"/>
                <a:gd name="T12" fmla="*/ 16 w 72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39">
                  <a:moveTo>
                    <a:pt x="16" y="0"/>
                  </a:moveTo>
                  <a:cubicBezTo>
                    <a:pt x="26" y="5"/>
                    <a:pt x="25" y="3"/>
                    <a:pt x="20" y="14"/>
                  </a:cubicBezTo>
                  <a:cubicBezTo>
                    <a:pt x="18" y="19"/>
                    <a:pt x="38" y="16"/>
                    <a:pt x="39" y="16"/>
                  </a:cubicBezTo>
                  <a:cubicBezTo>
                    <a:pt x="44" y="19"/>
                    <a:pt x="72" y="6"/>
                    <a:pt x="63" y="25"/>
                  </a:cubicBezTo>
                  <a:cubicBezTo>
                    <a:pt x="57" y="39"/>
                    <a:pt x="27" y="34"/>
                    <a:pt x="19" y="30"/>
                  </a:cubicBezTo>
                  <a:cubicBezTo>
                    <a:pt x="16" y="29"/>
                    <a:pt x="0" y="24"/>
                    <a:pt x="3" y="18"/>
                  </a:cubicBezTo>
                  <a:cubicBezTo>
                    <a:pt x="5" y="12"/>
                    <a:pt x="10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7979886" y="2941638"/>
              <a:ext cx="73025" cy="77787"/>
            </a:xfrm>
            <a:custGeom>
              <a:avLst/>
              <a:gdLst>
                <a:gd name="T0" fmla="*/ 4 w 72"/>
                <a:gd name="T1" fmla="*/ 17 h 77"/>
                <a:gd name="T2" fmla="*/ 3 w 72"/>
                <a:gd name="T3" fmla="*/ 43 h 77"/>
                <a:gd name="T4" fmla="*/ 10 w 72"/>
                <a:gd name="T5" fmla="*/ 67 h 77"/>
                <a:gd name="T6" fmla="*/ 20 w 72"/>
                <a:gd name="T7" fmla="*/ 65 h 77"/>
                <a:gd name="T8" fmla="*/ 15 w 72"/>
                <a:gd name="T9" fmla="*/ 41 h 77"/>
                <a:gd name="T10" fmla="*/ 28 w 72"/>
                <a:gd name="T11" fmla="*/ 47 h 77"/>
                <a:gd name="T12" fmla="*/ 41 w 72"/>
                <a:gd name="T13" fmla="*/ 38 h 77"/>
                <a:gd name="T14" fmla="*/ 56 w 72"/>
                <a:gd name="T15" fmla="*/ 20 h 77"/>
                <a:gd name="T16" fmla="*/ 60 w 72"/>
                <a:gd name="T17" fmla="*/ 68 h 77"/>
                <a:gd name="T18" fmla="*/ 72 w 72"/>
                <a:gd name="T19" fmla="*/ 33 h 77"/>
                <a:gd name="T20" fmla="*/ 58 w 72"/>
                <a:gd name="T21" fmla="*/ 3 h 77"/>
                <a:gd name="T22" fmla="*/ 41 w 72"/>
                <a:gd name="T23" fmla="*/ 11 h 77"/>
                <a:gd name="T24" fmla="*/ 36 w 72"/>
                <a:gd name="T25" fmla="*/ 29 h 77"/>
                <a:gd name="T26" fmla="*/ 27 w 72"/>
                <a:gd name="T27" fmla="*/ 17 h 77"/>
                <a:gd name="T28" fmla="*/ 14 w 72"/>
                <a:gd name="T29" fmla="*/ 32 h 77"/>
                <a:gd name="T30" fmla="*/ 9 w 72"/>
                <a:gd name="T31" fmla="*/ 20 h 77"/>
                <a:gd name="T32" fmla="*/ 4 w 72"/>
                <a:gd name="T33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7">
                  <a:moveTo>
                    <a:pt x="4" y="17"/>
                  </a:moveTo>
                  <a:cubicBezTo>
                    <a:pt x="0" y="19"/>
                    <a:pt x="2" y="38"/>
                    <a:pt x="3" y="43"/>
                  </a:cubicBezTo>
                  <a:cubicBezTo>
                    <a:pt x="5" y="53"/>
                    <a:pt x="6" y="58"/>
                    <a:pt x="10" y="67"/>
                  </a:cubicBezTo>
                  <a:cubicBezTo>
                    <a:pt x="13" y="77"/>
                    <a:pt x="23" y="74"/>
                    <a:pt x="20" y="65"/>
                  </a:cubicBezTo>
                  <a:cubicBezTo>
                    <a:pt x="17" y="57"/>
                    <a:pt x="14" y="48"/>
                    <a:pt x="15" y="41"/>
                  </a:cubicBezTo>
                  <a:cubicBezTo>
                    <a:pt x="16" y="32"/>
                    <a:pt x="25" y="34"/>
                    <a:pt x="28" y="47"/>
                  </a:cubicBezTo>
                  <a:cubicBezTo>
                    <a:pt x="33" y="68"/>
                    <a:pt x="36" y="48"/>
                    <a:pt x="41" y="38"/>
                  </a:cubicBezTo>
                  <a:cubicBezTo>
                    <a:pt x="42" y="36"/>
                    <a:pt x="46" y="7"/>
                    <a:pt x="56" y="20"/>
                  </a:cubicBezTo>
                  <a:cubicBezTo>
                    <a:pt x="66" y="27"/>
                    <a:pt x="56" y="67"/>
                    <a:pt x="60" y="68"/>
                  </a:cubicBezTo>
                  <a:cubicBezTo>
                    <a:pt x="68" y="72"/>
                    <a:pt x="71" y="40"/>
                    <a:pt x="72" y="33"/>
                  </a:cubicBezTo>
                  <a:cubicBezTo>
                    <a:pt x="71" y="21"/>
                    <a:pt x="67" y="9"/>
                    <a:pt x="58" y="3"/>
                  </a:cubicBezTo>
                  <a:cubicBezTo>
                    <a:pt x="50" y="0"/>
                    <a:pt x="45" y="3"/>
                    <a:pt x="41" y="11"/>
                  </a:cubicBezTo>
                  <a:cubicBezTo>
                    <a:pt x="41" y="12"/>
                    <a:pt x="41" y="31"/>
                    <a:pt x="36" y="29"/>
                  </a:cubicBezTo>
                  <a:cubicBezTo>
                    <a:pt x="32" y="26"/>
                    <a:pt x="33" y="16"/>
                    <a:pt x="27" y="17"/>
                  </a:cubicBezTo>
                  <a:cubicBezTo>
                    <a:pt x="24" y="19"/>
                    <a:pt x="20" y="33"/>
                    <a:pt x="14" y="32"/>
                  </a:cubicBezTo>
                  <a:cubicBezTo>
                    <a:pt x="13" y="31"/>
                    <a:pt x="9" y="22"/>
                    <a:pt x="9" y="20"/>
                  </a:cubicBezTo>
                  <a:cubicBezTo>
                    <a:pt x="9" y="15"/>
                    <a:pt x="6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8381524" y="2916238"/>
              <a:ext cx="107950" cy="112712"/>
            </a:xfrm>
            <a:custGeom>
              <a:avLst/>
              <a:gdLst>
                <a:gd name="T0" fmla="*/ 94 w 106"/>
                <a:gd name="T1" fmla="*/ 1 h 111"/>
                <a:gd name="T2" fmla="*/ 65 w 106"/>
                <a:gd name="T3" fmla="*/ 27 h 111"/>
                <a:gd name="T4" fmla="*/ 50 w 106"/>
                <a:gd name="T5" fmla="*/ 46 h 111"/>
                <a:gd name="T6" fmla="*/ 26 w 106"/>
                <a:gd name="T7" fmla="*/ 41 h 111"/>
                <a:gd name="T8" fmla="*/ 11 w 106"/>
                <a:gd name="T9" fmla="*/ 57 h 111"/>
                <a:gd name="T10" fmla="*/ 32 w 106"/>
                <a:gd name="T11" fmla="*/ 59 h 111"/>
                <a:gd name="T12" fmla="*/ 41 w 106"/>
                <a:gd name="T13" fmla="*/ 67 h 111"/>
                <a:gd name="T14" fmla="*/ 15 w 106"/>
                <a:gd name="T15" fmla="*/ 92 h 111"/>
                <a:gd name="T16" fmla="*/ 9 w 106"/>
                <a:gd name="T17" fmla="*/ 111 h 111"/>
                <a:gd name="T18" fmla="*/ 46 w 106"/>
                <a:gd name="T19" fmla="*/ 90 h 111"/>
                <a:gd name="T20" fmla="*/ 61 w 106"/>
                <a:gd name="T21" fmla="*/ 71 h 111"/>
                <a:gd name="T22" fmla="*/ 81 w 106"/>
                <a:gd name="T23" fmla="*/ 72 h 111"/>
                <a:gd name="T24" fmla="*/ 103 w 106"/>
                <a:gd name="T25" fmla="*/ 62 h 111"/>
                <a:gd name="T26" fmla="*/ 88 w 106"/>
                <a:gd name="T27" fmla="*/ 61 h 111"/>
                <a:gd name="T28" fmla="*/ 71 w 106"/>
                <a:gd name="T29" fmla="*/ 54 h 111"/>
                <a:gd name="T30" fmla="*/ 103 w 106"/>
                <a:gd name="T31" fmla="*/ 8 h 111"/>
                <a:gd name="T32" fmla="*/ 94 w 106"/>
                <a:gd name="T33" fmla="*/ 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111">
                  <a:moveTo>
                    <a:pt x="94" y="1"/>
                  </a:moveTo>
                  <a:cubicBezTo>
                    <a:pt x="84" y="8"/>
                    <a:pt x="74" y="14"/>
                    <a:pt x="65" y="27"/>
                  </a:cubicBezTo>
                  <a:cubicBezTo>
                    <a:pt x="60" y="37"/>
                    <a:pt x="57" y="48"/>
                    <a:pt x="50" y="46"/>
                  </a:cubicBezTo>
                  <a:cubicBezTo>
                    <a:pt x="42" y="43"/>
                    <a:pt x="32" y="38"/>
                    <a:pt x="26" y="41"/>
                  </a:cubicBezTo>
                  <a:cubicBezTo>
                    <a:pt x="21" y="39"/>
                    <a:pt x="2" y="54"/>
                    <a:pt x="11" y="57"/>
                  </a:cubicBezTo>
                  <a:cubicBezTo>
                    <a:pt x="19" y="60"/>
                    <a:pt x="26" y="62"/>
                    <a:pt x="32" y="59"/>
                  </a:cubicBezTo>
                  <a:cubicBezTo>
                    <a:pt x="46" y="58"/>
                    <a:pt x="49" y="61"/>
                    <a:pt x="41" y="67"/>
                  </a:cubicBezTo>
                  <a:cubicBezTo>
                    <a:pt x="32" y="76"/>
                    <a:pt x="25" y="83"/>
                    <a:pt x="15" y="92"/>
                  </a:cubicBezTo>
                  <a:cubicBezTo>
                    <a:pt x="8" y="99"/>
                    <a:pt x="0" y="106"/>
                    <a:pt x="9" y="111"/>
                  </a:cubicBezTo>
                  <a:cubicBezTo>
                    <a:pt x="17" y="111"/>
                    <a:pt x="40" y="93"/>
                    <a:pt x="46" y="90"/>
                  </a:cubicBezTo>
                  <a:cubicBezTo>
                    <a:pt x="52" y="86"/>
                    <a:pt x="57" y="78"/>
                    <a:pt x="61" y="71"/>
                  </a:cubicBezTo>
                  <a:cubicBezTo>
                    <a:pt x="64" y="62"/>
                    <a:pt x="67" y="68"/>
                    <a:pt x="81" y="72"/>
                  </a:cubicBezTo>
                  <a:cubicBezTo>
                    <a:pt x="96" y="76"/>
                    <a:pt x="94" y="80"/>
                    <a:pt x="103" y="62"/>
                  </a:cubicBezTo>
                  <a:cubicBezTo>
                    <a:pt x="103" y="54"/>
                    <a:pt x="91" y="61"/>
                    <a:pt x="88" y="61"/>
                  </a:cubicBezTo>
                  <a:cubicBezTo>
                    <a:pt x="80" y="58"/>
                    <a:pt x="72" y="57"/>
                    <a:pt x="71" y="54"/>
                  </a:cubicBezTo>
                  <a:cubicBezTo>
                    <a:pt x="71" y="44"/>
                    <a:pt x="98" y="20"/>
                    <a:pt x="103" y="8"/>
                  </a:cubicBezTo>
                  <a:cubicBezTo>
                    <a:pt x="106" y="0"/>
                    <a:pt x="98" y="0"/>
                    <a:pt x="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8446611" y="2997200"/>
              <a:ext cx="33338" cy="53975"/>
            </a:xfrm>
            <a:custGeom>
              <a:avLst/>
              <a:gdLst>
                <a:gd name="T0" fmla="*/ 8 w 34"/>
                <a:gd name="T1" fmla="*/ 36 h 53"/>
                <a:gd name="T2" fmla="*/ 23 w 34"/>
                <a:gd name="T3" fmla="*/ 51 h 53"/>
                <a:gd name="T4" fmla="*/ 31 w 34"/>
                <a:gd name="T5" fmla="*/ 30 h 53"/>
                <a:gd name="T6" fmla="*/ 21 w 34"/>
                <a:gd name="T7" fmla="*/ 17 h 53"/>
                <a:gd name="T8" fmla="*/ 8 w 34"/>
                <a:gd name="T9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3">
                  <a:moveTo>
                    <a:pt x="8" y="36"/>
                  </a:moveTo>
                  <a:cubicBezTo>
                    <a:pt x="11" y="42"/>
                    <a:pt x="18" y="49"/>
                    <a:pt x="23" y="51"/>
                  </a:cubicBezTo>
                  <a:cubicBezTo>
                    <a:pt x="27" y="53"/>
                    <a:pt x="34" y="32"/>
                    <a:pt x="31" y="30"/>
                  </a:cubicBezTo>
                  <a:cubicBezTo>
                    <a:pt x="27" y="27"/>
                    <a:pt x="22" y="19"/>
                    <a:pt x="21" y="17"/>
                  </a:cubicBezTo>
                  <a:cubicBezTo>
                    <a:pt x="7" y="0"/>
                    <a:pt x="0" y="22"/>
                    <a:pt x="8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8724424" y="3140075"/>
              <a:ext cx="149225" cy="114300"/>
            </a:xfrm>
            <a:custGeom>
              <a:avLst/>
              <a:gdLst>
                <a:gd name="T0" fmla="*/ 56 w 147"/>
                <a:gd name="T1" fmla="*/ 45 h 112"/>
                <a:gd name="T2" fmla="*/ 92 w 147"/>
                <a:gd name="T3" fmla="*/ 5 h 112"/>
                <a:gd name="T4" fmla="*/ 53 w 147"/>
                <a:gd name="T5" fmla="*/ 34 h 112"/>
                <a:gd name="T6" fmla="*/ 37 w 147"/>
                <a:gd name="T7" fmla="*/ 23 h 112"/>
                <a:gd name="T8" fmla="*/ 21 w 147"/>
                <a:gd name="T9" fmla="*/ 39 h 112"/>
                <a:gd name="T10" fmla="*/ 31 w 147"/>
                <a:gd name="T11" fmla="*/ 48 h 112"/>
                <a:gd name="T12" fmla="*/ 65 w 147"/>
                <a:gd name="T13" fmla="*/ 67 h 112"/>
                <a:gd name="T14" fmla="*/ 98 w 147"/>
                <a:gd name="T15" fmla="*/ 96 h 112"/>
                <a:gd name="T16" fmla="*/ 104 w 147"/>
                <a:gd name="T17" fmla="*/ 111 h 112"/>
                <a:gd name="T18" fmla="*/ 124 w 147"/>
                <a:gd name="T19" fmla="*/ 104 h 112"/>
                <a:gd name="T20" fmla="*/ 99 w 147"/>
                <a:gd name="T21" fmla="*/ 82 h 112"/>
                <a:gd name="T22" fmla="*/ 130 w 147"/>
                <a:gd name="T23" fmla="*/ 71 h 112"/>
                <a:gd name="T24" fmla="*/ 146 w 147"/>
                <a:gd name="T25" fmla="*/ 56 h 112"/>
                <a:gd name="T26" fmla="*/ 134 w 147"/>
                <a:gd name="T27" fmla="*/ 45 h 112"/>
                <a:gd name="T28" fmla="*/ 116 w 147"/>
                <a:gd name="T29" fmla="*/ 41 h 112"/>
                <a:gd name="T30" fmla="*/ 120 w 147"/>
                <a:gd name="T31" fmla="*/ 35 h 112"/>
                <a:gd name="T32" fmla="*/ 107 w 147"/>
                <a:gd name="T33" fmla="*/ 31 h 112"/>
                <a:gd name="T34" fmla="*/ 106 w 147"/>
                <a:gd name="T35" fmla="*/ 20 h 112"/>
                <a:gd name="T36" fmla="*/ 93 w 147"/>
                <a:gd name="T37" fmla="*/ 22 h 112"/>
                <a:gd name="T38" fmla="*/ 88 w 147"/>
                <a:gd name="T39" fmla="*/ 21 h 112"/>
                <a:gd name="T40" fmla="*/ 88 w 147"/>
                <a:gd name="T41" fmla="*/ 29 h 112"/>
                <a:gd name="T42" fmla="*/ 74 w 147"/>
                <a:gd name="T43" fmla="*/ 37 h 112"/>
                <a:gd name="T44" fmla="*/ 79 w 147"/>
                <a:gd name="T45" fmla="*/ 44 h 112"/>
                <a:gd name="T46" fmla="*/ 100 w 147"/>
                <a:gd name="T47" fmla="*/ 41 h 112"/>
                <a:gd name="T48" fmla="*/ 87 w 147"/>
                <a:gd name="T49" fmla="*/ 58 h 112"/>
                <a:gd name="T50" fmla="*/ 102 w 147"/>
                <a:gd name="T51" fmla="*/ 55 h 112"/>
                <a:gd name="T52" fmla="*/ 130 w 147"/>
                <a:gd name="T53" fmla="*/ 56 h 112"/>
                <a:gd name="T54" fmla="*/ 95 w 147"/>
                <a:gd name="T55" fmla="*/ 64 h 112"/>
                <a:gd name="T56" fmla="*/ 56 w 147"/>
                <a:gd name="T57" fmla="*/ 4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7" h="112">
                  <a:moveTo>
                    <a:pt x="56" y="45"/>
                  </a:moveTo>
                  <a:cubicBezTo>
                    <a:pt x="62" y="35"/>
                    <a:pt x="103" y="12"/>
                    <a:pt x="92" y="5"/>
                  </a:cubicBezTo>
                  <a:cubicBezTo>
                    <a:pt x="83" y="0"/>
                    <a:pt x="62" y="33"/>
                    <a:pt x="53" y="34"/>
                  </a:cubicBezTo>
                  <a:cubicBezTo>
                    <a:pt x="46" y="32"/>
                    <a:pt x="48" y="15"/>
                    <a:pt x="37" y="23"/>
                  </a:cubicBezTo>
                  <a:cubicBezTo>
                    <a:pt x="31" y="28"/>
                    <a:pt x="27" y="34"/>
                    <a:pt x="21" y="39"/>
                  </a:cubicBezTo>
                  <a:cubicBezTo>
                    <a:pt x="0" y="54"/>
                    <a:pt x="21" y="53"/>
                    <a:pt x="31" y="48"/>
                  </a:cubicBezTo>
                  <a:cubicBezTo>
                    <a:pt x="41" y="40"/>
                    <a:pt x="54" y="59"/>
                    <a:pt x="65" y="67"/>
                  </a:cubicBezTo>
                  <a:cubicBezTo>
                    <a:pt x="78" y="82"/>
                    <a:pt x="90" y="82"/>
                    <a:pt x="98" y="96"/>
                  </a:cubicBezTo>
                  <a:cubicBezTo>
                    <a:pt x="103" y="100"/>
                    <a:pt x="77" y="99"/>
                    <a:pt x="104" y="111"/>
                  </a:cubicBezTo>
                  <a:cubicBezTo>
                    <a:pt x="107" y="112"/>
                    <a:pt x="128" y="110"/>
                    <a:pt x="124" y="104"/>
                  </a:cubicBezTo>
                  <a:cubicBezTo>
                    <a:pt x="117" y="96"/>
                    <a:pt x="107" y="90"/>
                    <a:pt x="99" y="82"/>
                  </a:cubicBezTo>
                  <a:cubicBezTo>
                    <a:pt x="70" y="62"/>
                    <a:pt x="106" y="73"/>
                    <a:pt x="130" y="71"/>
                  </a:cubicBezTo>
                  <a:cubicBezTo>
                    <a:pt x="141" y="67"/>
                    <a:pt x="144" y="65"/>
                    <a:pt x="146" y="56"/>
                  </a:cubicBezTo>
                  <a:cubicBezTo>
                    <a:pt x="147" y="47"/>
                    <a:pt x="135" y="44"/>
                    <a:pt x="134" y="45"/>
                  </a:cubicBezTo>
                  <a:cubicBezTo>
                    <a:pt x="127" y="45"/>
                    <a:pt x="121" y="45"/>
                    <a:pt x="116" y="41"/>
                  </a:cubicBezTo>
                  <a:cubicBezTo>
                    <a:pt x="113" y="40"/>
                    <a:pt x="120" y="38"/>
                    <a:pt x="120" y="35"/>
                  </a:cubicBezTo>
                  <a:cubicBezTo>
                    <a:pt x="113" y="26"/>
                    <a:pt x="111" y="37"/>
                    <a:pt x="107" y="31"/>
                  </a:cubicBezTo>
                  <a:cubicBezTo>
                    <a:pt x="99" y="26"/>
                    <a:pt x="113" y="26"/>
                    <a:pt x="106" y="20"/>
                  </a:cubicBezTo>
                  <a:cubicBezTo>
                    <a:pt x="103" y="16"/>
                    <a:pt x="97" y="19"/>
                    <a:pt x="93" y="22"/>
                  </a:cubicBezTo>
                  <a:cubicBezTo>
                    <a:pt x="91" y="24"/>
                    <a:pt x="90" y="19"/>
                    <a:pt x="88" y="21"/>
                  </a:cubicBezTo>
                  <a:cubicBezTo>
                    <a:pt x="85" y="25"/>
                    <a:pt x="93" y="25"/>
                    <a:pt x="88" y="29"/>
                  </a:cubicBezTo>
                  <a:cubicBezTo>
                    <a:pt x="85" y="32"/>
                    <a:pt x="77" y="34"/>
                    <a:pt x="74" y="37"/>
                  </a:cubicBezTo>
                  <a:cubicBezTo>
                    <a:pt x="65" y="47"/>
                    <a:pt x="73" y="51"/>
                    <a:pt x="79" y="44"/>
                  </a:cubicBezTo>
                  <a:cubicBezTo>
                    <a:pt x="83" y="40"/>
                    <a:pt x="109" y="29"/>
                    <a:pt x="100" y="41"/>
                  </a:cubicBezTo>
                  <a:cubicBezTo>
                    <a:pt x="92" y="44"/>
                    <a:pt x="63" y="59"/>
                    <a:pt x="87" y="58"/>
                  </a:cubicBezTo>
                  <a:cubicBezTo>
                    <a:pt x="93" y="58"/>
                    <a:pt x="95" y="57"/>
                    <a:pt x="102" y="55"/>
                  </a:cubicBezTo>
                  <a:cubicBezTo>
                    <a:pt x="112" y="52"/>
                    <a:pt x="113" y="40"/>
                    <a:pt x="130" y="56"/>
                  </a:cubicBezTo>
                  <a:cubicBezTo>
                    <a:pt x="128" y="61"/>
                    <a:pt x="103" y="62"/>
                    <a:pt x="95" y="64"/>
                  </a:cubicBezTo>
                  <a:cubicBezTo>
                    <a:pt x="80" y="69"/>
                    <a:pt x="68" y="63"/>
                    <a:pt x="56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8702199" y="3201988"/>
              <a:ext cx="104775" cy="96837"/>
            </a:xfrm>
            <a:custGeom>
              <a:avLst/>
              <a:gdLst>
                <a:gd name="T0" fmla="*/ 51 w 102"/>
                <a:gd name="T1" fmla="*/ 20 h 96"/>
                <a:gd name="T2" fmla="*/ 96 w 102"/>
                <a:gd name="T3" fmla="*/ 32 h 96"/>
                <a:gd name="T4" fmla="*/ 91 w 102"/>
                <a:gd name="T5" fmla="*/ 50 h 96"/>
                <a:gd name="T6" fmla="*/ 87 w 102"/>
                <a:gd name="T7" fmla="*/ 75 h 96"/>
                <a:gd name="T8" fmla="*/ 66 w 102"/>
                <a:gd name="T9" fmla="*/ 66 h 96"/>
                <a:gd name="T10" fmla="*/ 13 w 102"/>
                <a:gd name="T11" fmla="*/ 57 h 96"/>
                <a:gd name="T12" fmla="*/ 49 w 102"/>
                <a:gd name="T13" fmla="*/ 64 h 96"/>
                <a:gd name="T14" fmla="*/ 36 w 102"/>
                <a:gd name="T15" fmla="*/ 44 h 96"/>
                <a:gd name="T16" fmla="*/ 58 w 102"/>
                <a:gd name="T17" fmla="*/ 41 h 96"/>
                <a:gd name="T18" fmla="*/ 71 w 102"/>
                <a:gd name="T19" fmla="*/ 32 h 96"/>
                <a:gd name="T20" fmla="*/ 51 w 102"/>
                <a:gd name="T21" fmla="*/ 2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96">
                  <a:moveTo>
                    <a:pt x="51" y="20"/>
                  </a:moveTo>
                  <a:cubicBezTo>
                    <a:pt x="69" y="0"/>
                    <a:pt x="80" y="31"/>
                    <a:pt x="96" y="32"/>
                  </a:cubicBezTo>
                  <a:cubicBezTo>
                    <a:pt x="102" y="33"/>
                    <a:pt x="98" y="50"/>
                    <a:pt x="91" y="50"/>
                  </a:cubicBezTo>
                  <a:cubicBezTo>
                    <a:pt x="52" y="45"/>
                    <a:pt x="97" y="69"/>
                    <a:pt x="87" y="75"/>
                  </a:cubicBezTo>
                  <a:cubicBezTo>
                    <a:pt x="79" y="83"/>
                    <a:pt x="75" y="67"/>
                    <a:pt x="66" y="66"/>
                  </a:cubicBezTo>
                  <a:cubicBezTo>
                    <a:pt x="60" y="73"/>
                    <a:pt x="0" y="96"/>
                    <a:pt x="13" y="57"/>
                  </a:cubicBezTo>
                  <a:cubicBezTo>
                    <a:pt x="24" y="54"/>
                    <a:pt x="21" y="77"/>
                    <a:pt x="49" y="64"/>
                  </a:cubicBezTo>
                  <a:cubicBezTo>
                    <a:pt x="72" y="50"/>
                    <a:pt x="41" y="49"/>
                    <a:pt x="36" y="44"/>
                  </a:cubicBezTo>
                  <a:cubicBezTo>
                    <a:pt x="10" y="18"/>
                    <a:pt x="42" y="24"/>
                    <a:pt x="58" y="41"/>
                  </a:cubicBezTo>
                  <a:cubicBezTo>
                    <a:pt x="68" y="51"/>
                    <a:pt x="84" y="34"/>
                    <a:pt x="71" y="32"/>
                  </a:cubicBezTo>
                  <a:cubicBezTo>
                    <a:pt x="61" y="32"/>
                    <a:pt x="57" y="27"/>
                    <a:pt x="5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7255986" y="2773363"/>
              <a:ext cx="1843088" cy="1844674"/>
            </a:xfrm>
            <a:custGeom>
              <a:avLst/>
              <a:gdLst>
                <a:gd name="T0" fmla="*/ 905 w 1809"/>
                <a:gd name="T1" fmla="*/ 1810 h 1810"/>
                <a:gd name="T2" fmla="*/ 905 w 1809"/>
                <a:gd name="T3" fmla="*/ 53 h 1810"/>
                <a:gd name="T4" fmla="*/ 52 w 1809"/>
                <a:gd name="T5" fmla="*/ 905 h 1810"/>
                <a:gd name="T6" fmla="*/ 1566 w 1809"/>
                <a:gd name="T7" fmla="*/ 905 h 1810"/>
                <a:gd name="T8" fmla="*/ 905 w 1809"/>
                <a:gd name="T9" fmla="*/ 243 h 1810"/>
                <a:gd name="T10" fmla="*/ 905 w 1809"/>
                <a:gd name="T11" fmla="*/ 1523 h 1810"/>
                <a:gd name="T12" fmla="*/ 471 w 1809"/>
                <a:gd name="T13" fmla="*/ 546 h 1810"/>
                <a:gd name="T14" fmla="*/ 516 w 1809"/>
                <a:gd name="T15" fmla="*/ 727 h 1810"/>
                <a:gd name="T16" fmla="*/ 501 w 1809"/>
                <a:gd name="T17" fmla="*/ 1168 h 1810"/>
                <a:gd name="T18" fmla="*/ 631 w 1809"/>
                <a:gd name="T19" fmla="*/ 780 h 1810"/>
                <a:gd name="T20" fmla="*/ 745 w 1809"/>
                <a:gd name="T21" fmla="*/ 813 h 1810"/>
                <a:gd name="T22" fmla="*/ 718 w 1809"/>
                <a:gd name="T23" fmla="*/ 956 h 1810"/>
                <a:gd name="T24" fmla="*/ 663 w 1809"/>
                <a:gd name="T25" fmla="*/ 1124 h 1810"/>
                <a:gd name="T26" fmla="*/ 792 w 1809"/>
                <a:gd name="T27" fmla="*/ 1194 h 1810"/>
                <a:gd name="T28" fmla="*/ 793 w 1809"/>
                <a:gd name="T29" fmla="*/ 694 h 1810"/>
                <a:gd name="T30" fmla="*/ 1042 w 1809"/>
                <a:gd name="T31" fmla="*/ 737 h 1810"/>
                <a:gd name="T32" fmla="*/ 953 w 1809"/>
                <a:gd name="T33" fmla="*/ 922 h 1810"/>
                <a:gd name="T34" fmla="*/ 942 w 1809"/>
                <a:gd name="T35" fmla="*/ 957 h 1810"/>
                <a:gd name="T36" fmla="*/ 1008 w 1809"/>
                <a:gd name="T37" fmla="*/ 1266 h 1810"/>
                <a:gd name="T38" fmla="*/ 990 w 1809"/>
                <a:gd name="T39" fmla="*/ 1014 h 1810"/>
                <a:gd name="T40" fmla="*/ 1084 w 1809"/>
                <a:gd name="T41" fmla="*/ 738 h 1810"/>
                <a:gd name="T42" fmla="*/ 1189 w 1809"/>
                <a:gd name="T43" fmla="*/ 742 h 1810"/>
                <a:gd name="T44" fmla="*/ 1251 w 1809"/>
                <a:gd name="T45" fmla="*/ 778 h 1810"/>
                <a:gd name="T46" fmla="*/ 1225 w 1809"/>
                <a:gd name="T47" fmla="*/ 938 h 1810"/>
                <a:gd name="T48" fmla="*/ 1171 w 1809"/>
                <a:gd name="T49" fmla="*/ 1088 h 1810"/>
                <a:gd name="T50" fmla="*/ 1261 w 1809"/>
                <a:gd name="T51" fmla="*/ 835 h 1810"/>
                <a:gd name="T52" fmla="*/ 1145 w 1809"/>
                <a:gd name="T53" fmla="*/ 470 h 1810"/>
                <a:gd name="T54" fmla="*/ 1370 w 1809"/>
                <a:gd name="T55" fmla="*/ 969 h 1810"/>
                <a:gd name="T56" fmla="*/ 1396 w 1809"/>
                <a:gd name="T57" fmla="*/ 1108 h 1810"/>
                <a:gd name="T58" fmla="*/ 1036 w 1809"/>
                <a:gd name="T59" fmla="*/ 1474 h 1810"/>
                <a:gd name="T60" fmla="*/ 799 w 1809"/>
                <a:gd name="T61" fmla="*/ 1482 h 1810"/>
                <a:gd name="T62" fmla="*/ 576 w 1809"/>
                <a:gd name="T63" fmla="*/ 1368 h 1810"/>
                <a:gd name="T64" fmla="*/ 541 w 1809"/>
                <a:gd name="T65" fmla="*/ 1349 h 1810"/>
                <a:gd name="T66" fmla="*/ 489 w 1809"/>
                <a:gd name="T67" fmla="*/ 622 h 1810"/>
                <a:gd name="T68" fmla="*/ 721 w 1809"/>
                <a:gd name="T69" fmla="*/ 794 h 1810"/>
                <a:gd name="T70" fmla="*/ 610 w 1809"/>
                <a:gd name="T71" fmla="*/ 864 h 1810"/>
                <a:gd name="T72" fmla="*/ 669 w 1809"/>
                <a:gd name="T73" fmla="*/ 958 h 1810"/>
                <a:gd name="T74" fmla="*/ 580 w 1809"/>
                <a:gd name="T75" fmla="*/ 903 h 1810"/>
                <a:gd name="T76" fmla="*/ 537 w 1809"/>
                <a:gd name="T77" fmla="*/ 1197 h 1810"/>
                <a:gd name="T78" fmla="*/ 694 w 1809"/>
                <a:gd name="T79" fmla="*/ 1165 h 1810"/>
                <a:gd name="T80" fmla="*/ 629 w 1809"/>
                <a:gd name="T81" fmla="*/ 1210 h 1810"/>
                <a:gd name="T82" fmla="*/ 726 w 1809"/>
                <a:gd name="T83" fmla="*/ 1275 h 1810"/>
                <a:gd name="T84" fmla="*/ 726 w 1809"/>
                <a:gd name="T85" fmla="*/ 1275 h 1810"/>
                <a:gd name="T86" fmla="*/ 801 w 1809"/>
                <a:gd name="T87" fmla="*/ 1332 h 1810"/>
                <a:gd name="T88" fmla="*/ 865 w 1809"/>
                <a:gd name="T89" fmla="*/ 1170 h 1810"/>
                <a:gd name="T90" fmla="*/ 894 w 1809"/>
                <a:gd name="T91" fmla="*/ 1171 h 1810"/>
                <a:gd name="T92" fmla="*/ 841 w 1809"/>
                <a:gd name="T93" fmla="*/ 1350 h 1810"/>
                <a:gd name="T94" fmla="*/ 854 w 1809"/>
                <a:gd name="T95" fmla="*/ 956 h 1810"/>
                <a:gd name="T96" fmla="*/ 798 w 1809"/>
                <a:gd name="T97" fmla="*/ 919 h 1810"/>
                <a:gd name="T98" fmla="*/ 921 w 1809"/>
                <a:gd name="T99" fmla="*/ 930 h 1810"/>
                <a:gd name="T100" fmla="*/ 1174 w 1809"/>
                <a:gd name="T101" fmla="*/ 924 h 1810"/>
                <a:gd name="T102" fmla="*/ 1140 w 1809"/>
                <a:gd name="T103" fmla="*/ 955 h 1810"/>
                <a:gd name="T104" fmla="*/ 1085 w 1809"/>
                <a:gd name="T105" fmla="*/ 1092 h 1810"/>
                <a:gd name="T106" fmla="*/ 1120 w 1809"/>
                <a:gd name="T107" fmla="*/ 1150 h 1810"/>
                <a:gd name="T108" fmla="*/ 1087 w 1809"/>
                <a:gd name="T109" fmla="*/ 1144 h 1810"/>
                <a:gd name="T110" fmla="*/ 1067 w 1809"/>
                <a:gd name="T111" fmla="*/ 1349 h 1810"/>
                <a:gd name="T112" fmla="*/ 1107 w 1809"/>
                <a:gd name="T113" fmla="*/ 1327 h 1810"/>
                <a:gd name="T114" fmla="*/ 1316 w 1809"/>
                <a:gd name="T115" fmla="*/ 1008 h 1810"/>
                <a:gd name="T116" fmla="*/ 990 w 1809"/>
                <a:gd name="T117" fmla="*/ 1329 h 1810"/>
                <a:gd name="T118" fmla="*/ 997 w 1809"/>
                <a:gd name="T119" fmla="*/ 1336 h 1810"/>
                <a:gd name="T120" fmla="*/ 1339 w 1809"/>
                <a:gd name="T121" fmla="*/ 777 h 1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09" h="1810">
                  <a:moveTo>
                    <a:pt x="905" y="0"/>
                  </a:moveTo>
                  <a:cubicBezTo>
                    <a:pt x="1403" y="0"/>
                    <a:pt x="1809" y="407"/>
                    <a:pt x="1809" y="905"/>
                  </a:cubicBezTo>
                  <a:cubicBezTo>
                    <a:pt x="1809" y="1403"/>
                    <a:pt x="1403" y="1810"/>
                    <a:pt x="905" y="1810"/>
                  </a:cubicBezTo>
                  <a:cubicBezTo>
                    <a:pt x="406" y="1810"/>
                    <a:pt x="0" y="1403"/>
                    <a:pt x="0" y="905"/>
                  </a:cubicBezTo>
                  <a:cubicBezTo>
                    <a:pt x="0" y="407"/>
                    <a:pt x="406" y="0"/>
                    <a:pt x="905" y="0"/>
                  </a:cubicBezTo>
                  <a:close/>
                  <a:moveTo>
                    <a:pt x="905" y="53"/>
                  </a:moveTo>
                  <a:cubicBezTo>
                    <a:pt x="1374" y="53"/>
                    <a:pt x="1757" y="436"/>
                    <a:pt x="1757" y="905"/>
                  </a:cubicBezTo>
                  <a:cubicBezTo>
                    <a:pt x="1757" y="1374"/>
                    <a:pt x="1374" y="1757"/>
                    <a:pt x="905" y="1757"/>
                  </a:cubicBezTo>
                  <a:cubicBezTo>
                    <a:pt x="435" y="1757"/>
                    <a:pt x="52" y="1374"/>
                    <a:pt x="52" y="905"/>
                  </a:cubicBezTo>
                  <a:cubicBezTo>
                    <a:pt x="52" y="436"/>
                    <a:pt x="435" y="53"/>
                    <a:pt x="905" y="53"/>
                  </a:cubicBezTo>
                  <a:close/>
                  <a:moveTo>
                    <a:pt x="905" y="243"/>
                  </a:moveTo>
                  <a:cubicBezTo>
                    <a:pt x="1269" y="243"/>
                    <a:pt x="1566" y="541"/>
                    <a:pt x="1566" y="905"/>
                  </a:cubicBezTo>
                  <a:cubicBezTo>
                    <a:pt x="1566" y="1270"/>
                    <a:pt x="1269" y="1567"/>
                    <a:pt x="905" y="1567"/>
                  </a:cubicBezTo>
                  <a:cubicBezTo>
                    <a:pt x="540" y="1567"/>
                    <a:pt x="243" y="1270"/>
                    <a:pt x="243" y="905"/>
                  </a:cubicBezTo>
                  <a:cubicBezTo>
                    <a:pt x="243" y="541"/>
                    <a:pt x="540" y="243"/>
                    <a:pt x="905" y="243"/>
                  </a:cubicBezTo>
                  <a:close/>
                  <a:moveTo>
                    <a:pt x="905" y="287"/>
                  </a:moveTo>
                  <a:cubicBezTo>
                    <a:pt x="1245" y="287"/>
                    <a:pt x="1522" y="565"/>
                    <a:pt x="1522" y="905"/>
                  </a:cubicBezTo>
                  <a:cubicBezTo>
                    <a:pt x="1522" y="1245"/>
                    <a:pt x="1245" y="1523"/>
                    <a:pt x="905" y="1523"/>
                  </a:cubicBezTo>
                  <a:cubicBezTo>
                    <a:pt x="564" y="1523"/>
                    <a:pt x="287" y="1245"/>
                    <a:pt x="287" y="905"/>
                  </a:cubicBezTo>
                  <a:cubicBezTo>
                    <a:pt x="287" y="565"/>
                    <a:pt x="564" y="287"/>
                    <a:pt x="905" y="287"/>
                  </a:cubicBezTo>
                  <a:close/>
                  <a:moveTo>
                    <a:pt x="471" y="546"/>
                  </a:moveTo>
                  <a:cubicBezTo>
                    <a:pt x="549" y="541"/>
                    <a:pt x="593" y="614"/>
                    <a:pt x="512" y="662"/>
                  </a:cubicBezTo>
                  <a:cubicBezTo>
                    <a:pt x="554" y="680"/>
                    <a:pt x="598" y="710"/>
                    <a:pt x="585" y="748"/>
                  </a:cubicBezTo>
                  <a:cubicBezTo>
                    <a:pt x="562" y="757"/>
                    <a:pt x="534" y="728"/>
                    <a:pt x="516" y="727"/>
                  </a:cubicBezTo>
                  <a:cubicBezTo>
                    <a:pt x="512" y="726"/>
                    <a:pt x="488" y="726"/>
                    <a:pt x="474" y="751"/>
                  </a:cubicBezTo>
                  <a:cubicBezTo>
                    <a:pt x="480" y="897"/>
                    <a:pt x="494" y="930"/>
                    <a:pt x="454" y="1056"/>
                  </a:cubicBezTo>
                  <a:cubicBezTo>
                    <a:pt x="439" y="1112"/>
                    <a:pt x="478" y="1146"/>
                    <a:pt x="501" y="1168"/>
                  </a:cubicBezTo>
                  <a:cubicBezTo>
                    <a:pt x="521" y="1167"/>
                    <a:pt x="558" y="1164"/>
                    <a:pt x="579" y="1162"/>
                  </a:cubicBezTo>
                  <a:cubicBezTo>
                    <a:pt x="494" y="1095"/>
                    <a:pt x="483" y="1068"/>
                    <a:pt x="497" y="960"/>
                  </a:cubicBezTo>
                  <a:cubicBezTo>
                    <a:pt x="508" y="867"/>
                    <a:pt x="576" y="835"/>
                    <a:pt x="631" y="780"/>
                  </a:cubicBezTo>
                  <a:cubicBezTo>
                    <a:pt x="558" y="733"/>
                    <a:pt x="616" y="658"/>
                    <a:pt x="664" y="764"/>
                  </a:cubicBezTo>
                  <a:cubicBezTo>
                    <a:pt x="697" y="770"/>
                    <a:pt x="736" y="765"/>
                    <a:pt x="767" y="766"/>
                  </a:cubicBezTo>
                  <a:cubicBezTo>
                    <a:pt x="787" y="779"/>
                    <a:pt x="792" y="813"/>
                    <a:pt x="745" y="813"/>
                  </a:cubicBezTo>
                  <a:cubicBezTo>
                    <a:pt x="734" y="850"/>
                    <a:pt x="723" y="881"/>
                    <a:pt x="713" y="918"/>
                  </a:cubicBezTo>
                  <a:cubicBezTo>
                    <a:pt x="720" y="919"/>
                    <a:pt x="718" y="917"/>
                    <a:pt x="722" y="918"/>
                  </a:cubicBezTo>
                  <a:cubicBezTo>
                    <a:pt x="724" y="923"/>
                    <a:pt x="720" y="948"/>
                    <a:pt x="718" y="956"/>
                  </a:cubicBezTo>
                  <a:cubicBezTo>
                    <a:pt x="715" y="958"/>
                    <a:pt x="705" y="957"/>
                    <a:pt x="702" y="959"/>
                  </a:cubicBezTo>
                  <a:cubicBezTo>
                    <a:pt x="688" y="1011"/>
                    <a:pt x="670" y="1059"/>
                    <a:pt x="656" y="1111"/>
                  </a:cubicBezTo>
                  <a:cubicBezTo>
                    <a:pt x="656" y="1114"/>
                    <a:pt x="660" y="1123"/>
                    <a:pt x="663" y="1124"/>
                  </a:cubicBezTo>
                  <a:cubicBezTo>
                    <a:pt x="685" y="1125"/>
                    <a:pt x="693" y="1123"/>
                    <a:pt x="710" y="1125"/>
                  </a:cubicBezTo>
                  <a:cubicBezTo>
                    <a:pt x="737" y="1136"/>
                    <a:pt x="738" y="1167"/>
                    <a:pt x="746" y="1196"/>
                  </a:cubicBezTo>
                  <a:cubicBezTo>
                    <a:pt x="758" y="1198"/>
                    <a:pt x="780" y="1197"/>
                    <a:pt x="792" y="1194"/>
                  </a:cubicBezTo>
                  <a:cubicBezTo>
                    <a:pt x="799" y="1146"/>
                    <a:pt x="749" y="1106"/>
                    <a:pt x="732" y="1018"/>
                  </a:cubicBezTo>
                  <a:cubicBezTo>
                    <a:pt x="729" y="923"/>
                    <a:pt x="786" y="827"/>
                    <a:pt x="850" y="760"/>
                  </a:cubicBezTo>
                  <a:cubicBezTo>
                    <a:pt x="825" y="724"/>
                    <a:pt x="784" y="765"/>
                    <a:pt x="793" y="694"/>
                  </a:cubicBezTo>
                  <a:cubicBezTo>
                    <a:pt x="810" y="684"/>
                    <a:pt x="820" y="687"/>
                    <a:pt x="835" y="691"/>
                  </a:cubicBezTo>
                  <a:cubicBezTo>
                    <a:pt x="853" y="705"/>
                    <a:pt x="866" y="726"/>
                    <a:pt x="877" y="744"/>
                  </a:cubicBezTo>
                  <a:cubicBezTo>
                    <a:pt x="952" y="729"/>
                    <a:pt x="983" y="719"/>
                    <a:pt x="1042" y="737"/>
                  </a:cubicBezTo>
                  <a:cubicBezTo>
                    <a:pt x="1044" y="748"/>
                    <a:pt x="1044" y="757"/>
                    <a:pt x="1040" y="768"/>
                  </a:cubicBezTo>
                  <a:cubicBezTo>
                    <a:pt x="1029" y="770"/>
                    <a:pt x="1011" y="776"/>
                    <a:pt x="1000" y="779"/>
                  </a:cubicBezTo>
                  <a:cubicBezTo>
                    <a:pt x="982" y="826"/>
                    <a:pt x="970" y="874"/>
                    <a:pt x="953" y="922"/>
                  </a:cubicBezTo>
                  <a:cubicBezTo>
                    <a:pt x="959" y="924"/>
                    <a:pt x="958" y="923"/>
                    <a:pt x="965" y="925"/>
                  </a:cubicBezTo>
                  <a:cubicBezTo>
                    <a:pt x="966" y="940"/>
                    <a:pt x="966" y="946"/>
                    <a:pt x="964" y="953"/>
                  </a:cubicBezTo>
                  <a:cubicBezTo>
                    <a:pt x="956" y="954"/>
                    <a:pt x="951" y="955"/>
                    <a:pt x="942" y="957"/>
                  </a:cubicBezTo>
                  <a:cubicBezTo>
                    <a:pt x="934" y="1008"/>
                    <a:pt x="914" y="1066"/>
                    <a:pt x="906" y="1118"/>
                  </a:cubicBezTo>
                  <a:cubicBezTo>
                    <a:pt x="931" y="1140"/>
                    <a:pt x="973" y="1156"/>
                    <a:pt x="991" y="1178"/>
                  </a:cubicBezTo>
                  <a:cubicBezTo>
                    <a:pt x="998" y="1203"/>
                    <a:pt x="1006" y="1243"/>
                    <a:pt x="1008" y="1266"/>
                  </a:cubicBezTo>
                  <a:cubicBezTo>
                    <a:pt x="1021" y="1258"/>
                    <a:pt x="1034" y="1244"/>
                    <a:pt x="1042" y="1234"/>
                  </a:cubicBezTo>
                  <a:cubicBezTo>
                    <a:pt x="1042" y="1202"/>
                    <a:pt x="1004" y="1176"/>
                    <a:pt x="997" y="1144"/>
                  </a:cubicBezTo>
                  <a:cubicBezTo>
                    <a:pt x="981" y="1092"/>
                    <a:pt x="986" y="1052"/>
                    <a:pt x="990" y="1014"/>
                  </a:cubicBezTo>
                  <a:cubicBezTo>
                    <a:pt x="1005" y="935"/>
                    <a:pt x="1045" y="888"/>
                    <a:pt x="1081" y="822"/>
                  </a:cubicBezTo>
                  <a:cubicBezTo>
                    <a:pt x="1103" y="791"/>
                    <a:pt x="1132" y="783"/>
                    <a:pt x="1153" y="764"/>
                  </a:cubicBezTo>
                  <a:cubicBezTo>
                    <a:pt x="1116" y="737"/>
                    <a:pt x="1101" y="750"/>
                    <a:pt x="1084" y="738"/>
                  </a:cubicBezTo>
                  <a:cubicBezTo>
                    <a:pt x="1071" y="718"/>
                    <a:pt x="1076" y="711"/>
                    <a:pt x="1079" y="706"/>
                  </a:cubicBezTo>
                  <a:cubicBezTo>
                    <a:pt x="1094" y="689"/>
                    <a:pt x="1115" y="692"/>
                    <a:pt x="1138" y="695"/>
                  </a:cubicBezTo>
                  <a:cubicBezTo>
                    <a:pt x="1154" y="705"/>
                    <a:pt x="1172" y="726"/>
                    <a:pt x="1189" y="742"/>
                  </a:cubicBezTo>
                  <a:cubicBezTo>
                    <a:pt x="1226" y="740"/>
                    <a:pt x="1240" y="730"/>
                    <a:pt x="1268" y="741"/>
                  </a:cubicBezTo>
                  <a:cubicBezTo>
                    <a:pt x="1289" y="750"/>
                    <a:pt x="1287" y="760"/>
                    <a:pt x="1276" y="771"/>
                  </a:cubicBezTo>
                  <a:cubicBezTo>
                    <a:pt x="1267" y="774"/>
                    <a:pt x="1257" y="776"/>
                    <a:pt x="1251" y="778"/>
                  </a:cubicBezTo>
                  <a:cubicBezTo>
                    <a:pt x="1236" y="822"/>
                    <a:pt x="1229" y="847"/>
                    <a:pt x="1212" y="908"/>
                  </a:cubicBezTo>
                  <a:cubicBezTo>
                    <a:pt x="1223" y="912"/>
                    <a:pt x="1217" y="910"/>
                    <a:pt x="1224" y="912"/>
                  </a:cubicBezTo>
                  <a:cubicBezTo>
                    <a:pt x="1224" y="917"/>
                    <a:pt x="1227" y="926"/>
                    <a:pt x="1225" y="938"/>
                  </a:cubicBezTo>
                  <a:cubicBezTo>
                    <a:pt x="1224" y="940"/>
                    <a:pt x="1221" y="940"/>
                    <a:pt x="1218" y="942"/>
                  </a:cubicBezTo>
                  <a:cubicBezTo>
                    <a:pt x="1212" y="948"/>
                    <a:pt x="1201" y="958"/>
                    <a:pt x="1197" y="967"/>
                  </a:cubicBezTo>
                  <a:cubicBezTo>
                    <a:pt x="1190" y="1007"/>
                    <a:pt x="1178" y="1048"/>
                    <a:pt x="1171" y="1088"/>
                  </a:cubicBezTo>
                  <a:cubicBezTo>
                    <a:pt x="1186" y="1089"/>
                    <a:pt x="1209" y="1086"/>
                    <a:pt x="1227" y="1085"/>
                  </a:cubicBezTo>
                  <a:cubicBezTo>
                    <a:pt x="1242" y="1091"/>
                    <a:pt x="1243" y="1093"/>
                    <a:pt x="1250" y="1103"/>
                  </a:cubicBezTo>
                  <a:cubicBezTo>
                    <a:pt x="1253" y="1017"/>
                    <a:pt x="1258" y="921"/>
                    <a:pt x="1261" y="835"/>
                  </a:cubicBezTo>
                  <a:cubicBezTo>
                    <a:pt x="1281" y="781"/>
                    <a:pt x="1293" y="763"/>
                    <a:pt x="1341" y="735"/>
                  </a:cubicBezTo>
                  <a:cubicBezTo>
                    <a:pt x="1275" y="594"/>
                    <a:pt x="1211" y="526"/>
                    <a:pt x="1142" y="491"/>
                  </a:cubicBezTo>
                  <a:cubicBezTo>
                    <a:pt x="1124" y="483"/>
                    <a:pt x="1131" y="471"/>
                    <a:pt x="1145" y="470"/>
                  </a:cubicBezTo>
                  <a:cubicBezTo>
                    <a:pt x="1223" y="464"/>
                    <a:pt x="1407" y="650"/>
                    <a:pt x="1428" y="771"/>
                  </a:cubicBezTo>
                  <a:cubicBezTo>
                    <a:pt x="1421" y="823"/>
                    <a:pt x="1413" y="919"/>
                    <a:pt x="1391" y="973"/>
                  </a:cubicBezTo>
                  <a:cubicBezTo>
                    <a:pt x="1384" y="977"/>
                    <a:pt x="1375" y="975"/>
                    <a:pt x="1370" y="969"/>
                  </a:cubicBezTo>
                  <a:cubicBezTo>
                    <a:pt x="1364" y="930"/>
                    <a:pt x="1381" y="877"/>
                    <a:pt x="1368" y="847"/>
                  </a:cubicBezTo>
                  <a:cubicBezTo>
                    <a:pt x="1363" y="833"/>
                    <a:pt x="1348" y="835"/>
                    <a:pt x="1340" y="839"/>
                  </a:cubicBezTo>
                  <a:cubicBezTo>
                    <a:pt x="1321" y="904"/>
                    <a:pt x="1386" y="1024"/>
                    <a:pt x="1396" y="1108"/>
                  </a:cubicBezTo>
                  <a:cubicBezTo>
                    <a:pt x="1370" y="1295"/>
                    <a:pt x="1197" y="1407"/>
                    <a:pt x="1073" y="1435"/>
                  </a:cubicBezTo>
                  <a:cubicBezTo>
                    <a:pt x="1073" y="1444"/>
                    <a:pt x="1074" y="1458"/>
                    <a:pt x="1066" y="1467"/>
                  </a:cubicBezTo>
                  <a:cubicBezTo>
                    <a:pt x="1060" y="1475"/>
                    <a:pt x="1049" y="1488"/>
                    <a:pt x="1036" y="1474"/>
                  </a:cubicBezTo>
                  <a:cubicBezTo>
                    <a:pt x="1032" y="1463"/>
                    <a:pt x="1033" y="1456"/>
                    <a:pt x="1033" y="1443"/>
                  </a:cubicBezTo>
                  <a:cubicBezTo>
                    <a:pt x="961" y="1444"/>
                    <a:pt x="890" y="1448"/>
                    <a:pt x="818" y="1438"/>
                  </a:cubicBezTo>
                  <a:cubicBezTo>
                    <a:pt x="813" y="1452"/>
                    <a:pt x="808" y="1471"/>
                    <a:pt x="799" y="1482"/>
                  </a:cubicBezTo>
                  <a:cubicBezTo>
                    <a:pt x="788" y="1486"/>
                    <a:pt x="780" y="1484"/>
                    <a:pt x="774" y="1476"/>
                  </a:cubicBezTo>
                  <a:cubicBezTo>
                    <a:pt x="772" y="1459"/>
                    <a:pt x="773" y="1452"/>
                    <a:pt x="780" y="1437"/>
                  </a:cubicBezTo>
                  <a:cubicBezTo>
                    <a:pt x="675" y="1427"/>
                    <a:pt x="646" y="1407"/>
                    <a:pt x="576" y="1368"/>
                  </a:cubicBezTo>
                  <a:cubicBezTo>
                    <a:pt x="568" y="1382"/>
                    <a:pt x="565" y="1383"/>
                    <a:pt x="554" y="1388"/>
                  </a:cubicBezTo>
                  <a:cubicBezTo>
                    <a:pt x="537" y="1390"/>
                    <a:pt x="530" y="1382"/>
                    <a:pt x="531" y="1378"/>
                  </a:cubicBezTo>
                  <a:cubicBezTo>
                    <a:pt x="527" y="1373"/>
                    <a:pt x="537" y="1357"/>
                    <a:pt x="541" y="1349"/>
                  </a:cubicBezTo>
                  <a:cubicBezTo>
                    <a:pt x="488" y="1291"/>
                    <a:pt x="444" y="1238"/>
                    <a:pt x="400" y="1166"/>
                  </a:cubicBezTo>
                  <a:cubicBezTo>
                    <a:pt x="360" y="1021"/>
                    <a:pt x="436" y="994"/>
                    <a:pt x="397" y="720"/>
                  </a:cubicBezTo>
                  <a:cubicBezTo>
                    <a:pt x="406" y="682"/>
                    <a:pt x="456" y="649"/>
                    <a:pt x="489" y="622"/>
                  </a:cubicBezTo>
                  <a:cubicBezTo>
                    <a:pt x="497" y="600"/>
                    <a:pt x="485" y="575"/>
                    <a:pt x="471" y="546"/>
                  </a:cubicBezTo>
                  <a:close/>
                  <a:moveTo>
                    <a:pt x="610" y="864"/>
                  </a:moveTo>
                  <a:cubicBezTo>
                    <a:pt x="621" y="830"/>
                    <a:pt x="659" y="788"/>
                    <a:pt x="721" y="794"/>
                  </a:cubicBezTo>
                  <a:cubicBezTo>
                    <a:pt x="708" y="837"/>
                    <a:pt x="688" y="881"/>
                    <a:pt x="682" y="924"/>
                  </a:cubicBezTo>
                  <a:cubicBezTo>
                    <a:pt x="670" y="925"/>
                    <a:pt x="658" y="926"/>
                    <a:pt x="646" y="922"/>
                  </a:cubicBezTo>
                  <a:cubicBezTo>
                    <a:pt x="633" y="907"/>
                    <a:pt x="618" y="886"/>
                    <a:pt x="610" y="864"/>
                  </a:cubicBezTo>
                  <a:close/>
                  <a:moveTo>
                    <a:pt x="580" y="903"/>
                  </a:moveTo>
                  <a:cubicBezTo>
                    <a:pt x="594" y="919"/>
                    <a:pt x="607" y="936"/>
                    <a:pt x="621" y="952"/>
                  </a:cubicBezTo>
                  <a:cubicBezTo>
                    <a:pt x="634" y="960"/>
                    <a:pt x="653" y="958"/>
                    <a:pt x="669" y="958"/>
                  </a:cubicBezTo>
                  <a:cubicBezTo>
                    <a:pt x="653" y="1008"/>
                    <a:pt x="640" y="1058"/>
                    <a:pt x="625" y="1109"/>
                  </a:cubicBezTo>
                  <a:cubicBezTo>
                    <a:pt x="583" y="1107"/>
                    <a:pt x="548" y="1054"/>
                    <a:pt x="548" y="989"/>
                  </a:cubicBezTo>
                  <a:cubicBezTo>
                    <a:pt x="551" y="959"/>
                    <a:pt x="554" y="925"/>
                    <a:pt x="580" y="903"/>
                  </a:cubicBezTo>
                  <a:close/>
                  <a:moveTo>
                    <a:pt x="591" y="1199"/>
                  </a:moveTo>
                  <a:cubicBezTo>
                    <a:pt x="587" y="1223"/>
                    <a:pt x="585" y="1227"/>
                    <a:pt x="576" y="1239"/>
                  </a:cubicBezTo>
                  <a:cubicBezTo>
                    <a:pt x="549" y="1235"/>
                    <a:pt x="539" y="1207"/>
                    <a:pt x="537" y="1197"/>
                  </a:cubicBezTo>
                  <a:cubicBezTo>
                    <a:pt x="544" y="1191"/>
                    <a:pt x="576" y="1190"/>
                    <a:pt x="591" y="1199"/>
                  </a:cubicBezTo>
                  <a:close/>
                  <a:moveTo>
                    <a:pt x="642" y="1159"/>
                  </a:moveTo>
                  <a:cubicBezTo>
                    <a:pt x="661" y="1156"/>
                    <a:pt x="677" y="1157"/>
                    <a:pt x="694" y="1165"/>
                  </a:cubicBezTo>
                  <a:cubicBezTo>
                    <a:pt x="746" y="1217"/>
                    <a:pt x="685" y="1287"/>
                    <a:pt x="645" y="1290"/>
                  </a:cubicBezTo>
                  <a:cubicBezTo>
                    <a:pt x="631" y="1286"/>
                    <a:pt x="621" y="1277"/>
                    <a:pt x="609" y="1268"/>
                  </a:cubicBezTo>
                  <a:cubicBezTo>
                    <a:pt x="613" y="1251"/>
                    <a:pt x="623" y="1226"/>
                    <a:pt x="629" y="1210"/>
                  </a:cubicBezTo>
                  <a:cubicBezTo>
                    <a:pt x="638" y="1209"/>
                    <a:pt x="645" y="1213"/>
                    <a:pt x="654" y="1212"/>
                  </a:cubicBezTo>
                  <a:cubicBezTo>
                    <a:pt x="655" y="1210"/>
                    <a:pt x="675" y="1205"/>
                    <a:pt x="642" y="1159"/>
                  </a:cubicBezTo>
                  <a:close/>
                  <a:moveTo>
                    <a:pt x="726" y="1275"/>
                  </a:moveTo>
                  <a:cubicBezTo>
                    <a:pt x="712" y="1291"/>
                    <a:pt x="704" y="1310"/>
                    <a:pt x="699" y="1324"/>
                  </a:cubicBezTo>
                  <a:cubicBezTo>
                    <a:pt x="717" y="1333"/>
                    <a:pt x="737" y="1332"/>
                    <a:pt x="760" y="1329"/>
                  </a:cubicBezTo>
                  <a:cubicBezTo>
                    <a:pt x="746" y="1321"/>
                    <a:pt x="741" y="1281"/>
                    <a:pt x="726" y="1275"/>
                  </a:cubicBezTo>
                  <a:close/>
                  <a:moveTo>
                    <a:pt x="766" y="1240"/>
                  </a:moveTo>
                  <a:cubicBezTo>
                    <a:pt x="790" y="1244"/>
                    <a:pt x="811" y="1258"/>
                    <a:pt x="829" y="1271"/>
                  </a:cubicBezTo>
                  <a:cubicBezTo>
                    <a:pt x="827" y="1291"/>
                    <a:pt x="829" y="1321"/>
                    <a:pt x="801" y="1332"/>
                  </a:cubicBezTo>
                  <a:cubicBezTo>
                    <a:pt x="791" y="1303"/>
                    <a:pt x="774" y="1269"/>
                    <a:pt x="766" y="1240"/>
                  </a:cubicBezTo>
                  <a:close/>
                  <a:moveTo>
                    <a:pt x="849" y="1153"/>
                  </a:moveTo>
                  <a:cubicBezTo>
                    <a:pt x="856" y="1157"/>
                    <a:pt x="862" y="1162"/>
                    <a:pt x="865" y="1170"/>
                  </a:cubicBezTo>
                  <a:cubicBezTo>
                    <a:pt x="862" y="1182"/>
                    <a:pt x="860" y="1196"/>
                    <a:pt x="849" y="1203"/>
                  </a:cubicBezTo>
                  <a:cubicBezTo>
                    <a:pt x="848" y="1187"/>
                    <a:pt x="847" y="1170"/>
                    <a:pt x="849" y="1153"/>
                  </a:cubicBezTo>
                  <a:close/>
                  <a:moveTo>
                    <a:pt x="894" y="1171"/>
                  </a:moveTo>
                  <a:cubicBezTo>
                    <a:pt x="915" y="1180"/>
                    <a:pt x="945" y="1192"/>
                    <a:pt x="947" y="1210"/>
                  </a:cubicBezTo>
                  <a:cubicBezTo>
                    <a:pt x="954" y="1251"/>
                    <a:pt x="964" y="1270"/>
                    <a:pt x="971" y="1298"/>
                  </a:cubicBezTo>
                  <a:cubicBezTo>
                    <a:pt x="951" y="1323"/>
                    <a:pt x="929" y="1362"/>
                    <a:pt x="841" y="1350"/>
                  </a:cubicBezTo>
                  <a:cubicBezTo>
                    <a:pt x="858" y="1294"/>
                    <a:pt x="877" y="1228"/>
                    <a:pt x="894" y="1171"/>
                  </a:cubicBezTo>
                  <a:close/>
                  <a:moveTo>
                    <a:pt x="798" y="919"/>
                  </a:moveTo>
                  <a:cubicBezTo>
                    <a:pt x="844" y="927"/>
                    <a:pt x="836" y="942"/>
                    <a:pt x="854" y="956"/>
                  </a:cubicBezTo>
                  <a:cubicBezTo>
                    <a:pt x="875" y="962"/>
                    <a:pt x="887" y="964"/>
                    <a:pt x="905" y="966"/>
                  </a:cubicBezTo>
                  <a:cubicBezTo>
                    <a:pt x="892" y="1013"/>
                    <a:pt x="886" y="1063"/>
                    <a:pt x="874" y="1110"/>
                  </a:cubicBezTo>
                  <a:cubicBezTo>
                    <a:pt x="834" y="1079"/>
                    <a:pt x="764" y="1046"/>
                    <a:pt x="798" y="919"/>
                  </a:cubicBezTo>
                  <a:close/>
                  <a:moveTo>
                    <a:pt x="970" y="763"/>
                  </a:moveTo>
                  <a:cubicBezTo>
                    <a:pt x="908" y="750"/>
                    <a:pt x="786" y="825"/>
                    <a:pt x="881" y="919"/>
                  </a:cubicBezTo>
                  <a:cubicBezTo>
                    <a:pt x="892" y="925"/>
                    <a:pt x="908" y="929"/>
                    <a:pt x="921" y="930"/>
                  </a:cubicBezTo>
                  <a:cubicBezTo>
                    <a:pt x="934" y="878"/>
                    <a:pt x="956" y="816"/>
                    <a:pt x="970" y="763"/>
                  </a:cubicBezTo>
                  <a:close/>
                  <a:moveTo>
                    <a:pt x="1219" y="769"/>
                  </a:moveTo>
                  <a:cubicBezTo>
                    <a:pt x="1147" y="789"/>
                    <a:pt x="1085" y="881"/>
                    <a:pt x="1174" y="924"/>
                  </a:cubicBezTo>
                  <a:cubicBezTo>
                    <a:pt x="1187" y="878"/>
                    <a:pt x="1205" y="816"/>
                    <a:pt x="1219" y="769"/>
                  </a:cubicBezTo>
                  <a:close/>
                  <a:moveTo>
                    <a:pt x="1090" y="922"/>
                  </a:moveTo>
                  <a:cubicBezTo>
                    <a:pt x="1117" y="931"/>
                    <a:pt x="1124" y="947"/>
                    <a:pt x="1140" y="955"/>
                  </a:cubicBezTo>
                  <a:cubicBezTo>
                    <a:pt x="1149" y="958"/>
                    <a:pt x="1152" y="960"/>
                    <a:pt x="1165" y="960"/>
                  </a:cubicBezTo>
                  <a:cubicBezTo>
                    <a:pt x="1157" y="1004"/>
                    <a:pt x="1145" y="1050"/>
                    <a:pt x="1137" y="1094"/>
                  </a:cubicBezTo>
                  <a:cubicBezTo>
                    <a:pt x="1122" y="1096"/>
                    <a:pt x="1110" y="1097"/>
                    <a:pt x="1085" y="1092"/>
                  </a:cubicBezTo>
                  <a:cubicBezTo>
                    <a:pt x="1034" y="1066"/>
                    <a:pt x="1063" y="969"/>
                    <a:pt x="1090" y="922"/>
                  </a:cubicBezTo>
                  <a:close/>
                  <a:moveTo>
                    <a:pt x="1087" y="1144"/>
                  </a:moveTo>
                  <a:cubicBezTo>
                    <a:pt x="1107" y="1134"/>
                    <a:pt x="1113" y="1141"/>
                    <a:pt x="1120" y="1150"/>
                  </a:cubicBezTo>
                  <a:cubicBezTo>
                    <a:pt x="1119" y="1166"/>
                    <a:pt x="1114" y="1190"/>
                    <a:pt x="1104" y="1205"/>
                  </a:cubicBezTo>
                  <a:cubicBezTo>
                    <a:pt x="1089" y="1201"/>
                    <a:pt x="1080" y="1176"/>
                    <a:pt x="1078" y="1166"/>
                  </a:cubicBezTo>
                  <a:cubicBezTo>
                    <a:pt x="1079" y="1159"/>
                    <a:pt x="1081" y="1151"/>
                    <a:pt x="1087" y="1144"/>
                  </a:cubicBezTo>
                  <a:close/>
                  <a:moveTo>
                    <a:pt x="1011" y="1316"/>
                  </a:moveTo>
                  <a:cubicBezTo>
                    <a:pt x="1033" y="1292"/>
                    <a:pt x="1067" y="1267"/>
                    <a:pt x="1098" y="1251"/>
                  </a:cubicBezTo>
                  <a:cubicBezTo>
                    <a:pt x="1092" y="1280"/>
                    <a:pt x="1078" y="1318"/>
                    <a:pt x="1067" y="1349"/>
                  </a:cubicBezTo>
                  <a:cubicBezTo>
                    <a:pt x="1048" y="1341"/>
                    <a:pt x="1027" y="1328"/>
                    <a:pt x="1011" y="1316"/>
                  </a:cubicBezTo>
                  <a:close/>
                  <a:moveTo>
                    <a:pt x="1177" y="1133"/>
                  </a:moveTo>
                  <a:cubicBezTo>
                    <a:pt x="1251" y="1085"/>
                    <a:pt x="1313" y="1275"/>
                    <a:pt x="1107" y="1327"/>
                  </a:cubicBezTo>
                  <a:cubicBezTo>
                    <a:pt x="1125" y="1250"/>
                    <a:pt x="1137" y="1205"/>
                    <a:pt x="1146" y="1155"/>
                  </a:cubicBezTo>
                  <a:cubicBezTo>
                    <a:pt x="1155" y="1148"/>
                    <a:pt x="1168" y="1141"/>
                    <a:pt x="1177" y="1133"/>
                  </a:cubicBezTo>
                  <a:close/>
                  <a:moveTo>
                    <a:pt x="1316" y="1008"/>
                  </a:moveTo>
                  <a:cubicBezTo>
                    <a:pt x="1328" y="1034"/>
                    <a:pt x="1357" y="1185"/>
                    <a:pt x="1301" y="1208"/>
                  </a:cubicBezTo>
                  <a:cubicBezTo>
                    <a:pt x="1320" y="1147"/>
                    <a:pt x="1317" y="1067"/>
                    <a:pt x="1316" y="1008"/>
                  </a:cubicBezTo>
                  <a:close/>
                  <a:moveTo>
                    <a:pt x="990" y="1329"/>
                  </a:moveTo>
                  <a:cubicBezTo>
                    <a:pt x="985" y="1336"/>
                    <a:pt x="978" y="1341"/>
                    <a:pt x="970" y="1346"/>
                  </a:cubicBezTo>
                  <a:cubicBezTo>
                    <a:pt x="972" y="1347"/>
                    <a:pt x="973" y="1350"/>
                    <a:pt x="974" y="1351"/>
                  </a:cubicBezTo>
                  <a:cubicBezTo>
                    <a:pt x="982" y="1350"/>
                    <a:pt x="990" y="1344"/>
                    <a:pt x="997" y="1336"/>
                  </a:cubicBezTo>
                  <a:cubicBezTo>
                    <a:pt x="995" y="1332"/>
                    <a:pt x="995" y="1332"/>
                    <a:pt x="990" y="1329"/>
                  </a:cubicBezTo>
                  <a:close/>
                  <a:moveTo>
                    <a:pt x="1304" y="824"/>
                  </a:moveTo>
                  <a:cubicBezTo>
                    <a:pt x="1315" y="814"/>
                    <a:pt x="1333" y="791"/>
                    <a:pt x="1339" y="777"/>
                  </a:cubicBezTo>
                  <a:cubicBezTo>
                    <a:pt x="1348" y="802"/>
                    <a:pt x="1329" y="819"/>
                    <a:pt x="1304" y="8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7343299" y="3660775"/>
              <a:ext cx="1674813" cy="874712"/>
            </a:xfrm>
            <a:custGeom>
              <a:avLst/>
              <a:gdLst>
                <a:gd name="T0" fmla="*/ 124 w 1644"/>
                <a:gd name="T1" fmla="*/ 6 h 859"/>
                <a:gd name="T2" fmla="*/ 2 w 1644"/>
                <a:gd name="T3" fmla="*/ 80 h 859"/>
                <a:gd name="T4" fmla="*/ 158 w 1644"/>
                <a:gd name="T5" fmla="*/ 210 h 859"/>
                <a:gd name="T6" fmla="*/ 76 w 1644"/>
                <a:gd name="T7" fmla="*/ 292 h 859"/>
                <a:gd name="T8" fmla="*/ 46 w 1644"/>
                <a:gd name="T9" fmla="*/ 187 h 859"/>
                <a:gd name="T10" fmla="*/ 44 w 1644"/>
                <a:gd name="T11" fmla="*/ 245 h 859"/>
                <a:gd name="T12" fmla="*/ 144 w 1644"/>
                <a:gd name="T13" fmla="*/ 239 h 859"/>
                <a:gd name="T14" fmla="*/ 77 w 1644"/>
                <a:gd name="T15" fmla="*/ 383 h 859"/>
                <a:gd name="T16" fmla="*/ 230 w 1644"/>
                <a:gd name="T17" fmla="*/ 398 h 859"/>
                <a:gd name="T18" fmla="*/ 173 w 1644"/>
                <a:gd name="T19" fmla="*/ 350 h 859"/>
                <a:gd name="T20" fmla="*/ 261 w 1644"/>
                <a:gd name="T21" fmla="*/ 549 h 859"/>
                <a:gd name="T22" fmla="*/ 210 w 1644"/>
                <a:gd name="T23" fmla="*/ 594 h 859"/>
                <a:gd name="T24" fmla="*/ 250 w 1644"/>
                <a:gd name="T25" fmla="*/ 483 h 859"/>
                <a:gd name="T26" fmla="*/ 326 w 1644"/>
                <a:gd name="T27" fmla="*/ 551 h 859"/>
                <a:gd name="T28" fmla="*/ 309 w 1644"/>
                <a:gd name="T29" fmla="*/ 532 h 859"/>
                <a:gd name="T30" fmla="*/ 253 w 1644"/>
                <a:gd name="T31" fmla="*/ 500 h 859"/>
                <a:gd name="T32" fmla="*/ 221 w 1644"/>
                <a:gd name="T33" fmla="*/ 584 h 859"/>
                <a:gd name="T34" fmla="*/ 250 w 1644"/>
                <a:gd name="T35" fmla="*/ 559 h 859"/>
                <a:gd name="T36" fmla="*/ 338 w 1644"/>
                <a:gd name="T37" fmla="*/ 690 h 859"/>
                <a:gd name="T38" fmla="*/ 417 w 1644"/>
                <a:gd name="T39" fmla="*/ 602 h 859"/>
                <a:gd name="T40" fmla="*/ 349 w 1644"/>
                <a:gd name="T41" fmla="*/ 710 h 859"/>
                <a:gd name="T42" fmla="*/ 434 w 1644"/>
                <a:gd name="T43" fmla="*/ 766 h 859"/>
                <a:gd name="T44" fmla="*/ 434 w 1644"/>
                <a:gd name="T45" fmla="*/ 766 h 859"/>
                <a:gd name="T46" fmla="*/ 665 w 1644"/>
                <a:gd name="T47" fmla="*/ 820 h 859"/>
                <a:gd name="T48" fmla="*/ 575 w 1644"/>
                <a:gd name="T49" fmla="*/ 802 h 859"/>
                <a:gd name="T50" fmla="*/ 593 w 1644"/>
                <a:gd name="T51" fmla="*/ 773 h 859"/>
                <a:gd name="T52" fmla="*/ 644 w 1644"/>
                <a:gd name="T53" fmla="*/ 818 h 859"/>
                <a:gd name="T54" fmla="*/ 751 w 1644"/>
                <a:gd name="T55" fmla="*/ 724 h 859"/>
                <a:gd name="T56" fmla="*/ 852 w 1644"/>
                <a:gd name="T57" fmla="*/ 728 h 859"/>
                <a:gd name="T58" fmla="*/ 763 w 1644"/>
                <a:gd name="T59" fmla="*/ 856 h 859"/>
                <a:gd name="T60" fmla="*/ 936 w 1644"/>
                <a:gd name="T61" fmla="*/ 719 h 859"/>
                <a:gd name="T62" fmla="*/ 984 w 1644"/>
                <a:gd name="T63" fmla="*/ 709 h 859"/>
                <a:gd name="T64" fmla="*/ 1074 w 1644"/>
                <a:gd name="T65" fmla="*/ 781 h 859"/>
                <a:gd name="T66" fmla="*/ 1070 w 1644"/>
                <a:gd name="T67" fmla="*/ 820 h 859"/>
                <a:gd name="T68" fmla="*/ 1227 w 1644"/>
                <a:gd name="T69" fmla="*/ 621 h 859"/>
                <a:gd name="T70" fmla="*/ 1248 w 1644"/>
                <a:gd name="T71" fmla="*/ 672 h 859"/>
                <a:gd name="T72" fmla="*/ 1283 w 1644"/>
                <a:gd name="T73" fmla="*/ 722 h 859"/>
                <a:gd name="T74" fmla="*/ 1299 w 1644"/>
                <a:gd name="T75" fmla="*/ 540 h 859"/>
                <a:gd name="T76" fmla="*/ 1366 w 1644"/>
                <a:gd name="T77" fmla="*/ 556 h 859"/>
                <a:gd name="T78" fmla="*/ 1429 w 1644"/>
                <a:gd name="T79" fmla="*/ 594 h 859"/>
                <a:gd name="T80" fmla="*/ 1349 w 1644"/>
                <a:gd name="T81" fmla="*/ 597 h 859"/>
                <a:gd name="T82" fmla="*/ 1360 w 1644"/>
                <a:gd name="T83" fmla="*/ 662 h 859"/>
                <a:gd name="T84" fmla="*/ 1347 w 1644"/>
                <a:gd name="T85" fmla="*/ 569 h 859"/>
                <a:gd name="T86" fmla="*/ 1309 w 1644"/>
                <a:gd name="T87" fmla="*/ 550 h 859"/>
                <a:gd name="T88" fmla="*/ 1445 w 1644"/>
                <a:gd name="T89" fmla="*/ 504 h 859"/>
                <a:gd name="T90" fmla="*/ 1498 w 1644"/>
                <a:gd name="T91" fmla="*/ 473 h 859"/>
                <a:gd name="T92" fmla="*/ 1467 w 1644"/>
                <a:gd name="T93" fmla="*/ 452 h 859"/>
                <a:gd name="T94" fmla="*/ 1395 w 1644"/>
                <a:gd name="T95" fmla="*/ 483 h 859"/>
                <a:gd name="T96" fmla="*/ 1409 w 1644"/>
                <a:gd name="T97" fmla="*/ 406 h 859"/>
                <a:gd name="T98" fmla="*/ 1421 w 1644"/>
                <a:gd name="T99" fmla="*/ 417 h 859"/>
                <a:gd name="T100" fmla="*/ 1415 w 1644"/>
                <a:gd name="T101" fmla="*/ 471 h 859"/>
                <a:gd name="T102" fmla="*/ 1498 w 1644"/>
                <a:gd name="T103" fmla="*/ 435 h 859"/>
                <a:gd name="T104" fmla="*/ 1483 w 1644"/>
                <a:gd name="T105" fmla="*/ 519 h 859"/>
                <a:gd name="T106" fmla="*/ 1446 w 1644"/>
                <a:gd name="T107" fmla="*/ 333 h 859"/>
                <a:gd name="T108" fmla="*/ 1611 w 1644"/>
                <a:gd name="T109" fmla="*/ 252 h 859"/>
                <a:gd name="T110" fmla="*/ 1505 w 1644"/>
                <a:gd name="T111" fmla="*/ 156 h 859"/>
                <a:gd name="T112" fmla="*/ 1611 w 1644"/>
                <a:gd name="T113" fmla="*/ 252 h 859"/>
                <a:gd name="T114" fmla="*/ 1511 w 1644"/>
                <a:gd name="T115" fmla="*/ 99 h 859"/>
                <a:gd name="T116" fmla="*/ 1519 w 1644"/>
                <a:gd name="T117" fmla="*/ 21 h 859"/>
                <a:gd name="T118" fmla="*/ 1642 w 1644"/>
                <a:gd name="T119" fmla="*/ 84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44" h="859">
                  <a:moveTo>
                    <a:pt x="0" y="62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35" y="109"/>
                    <a:pt x="135" y="109"/>
                    <a:pt x="135" y="109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0" y="62"/>
                    <a:pt x="0" y="62"/>
                    <a:pt x="0" y="62"/>
                  </a:cubicBezTo>
                  <a:close/>
                  <a:moveTo>
                    <a:pt x="74" y="170"/>
                  </a:moveTo>
                  <a:cubicBezTo>
                    <a:pt x="95" y="164"/>
                    <a:pt x="112" y="164"/>
                    <a:pt x="127" y="172"/>
                  </a:cubicBezTo>
                  <a:cubicBezTo>
                    <a:pt x="142" y="179"/>
                    <a:pt x="152" y="192"/>
                    <a:pt x="158" y="210"/>
                  </a:cubicBezTo>
                  <a:cubicBezTo>
                    <a:pt x="161" y="221"/>
                    <a:pt x="161" y="233"/>
                    <a:pt x="159" y="244"/>
                  </a:cubicBezTo>
                  <a:cubicBezTo>
                    <a:pt x="156" y="255"/>
                    <a:pt x="151" y="264"/>
                    <a:pt x="142" y="272"/>
                  </a:cubicBezTo>
                  <a:cubicBezTo>
                    <a:pt x="134" y="280"/>
                    <a:pt x="124" y="286"/>
                    <a:pt x="112" y="290"/>
                  </a:cubicBezTo>
                  <a:cubicBezTo>
                    <a:pt x="99" y="294"/>
                    <a:pt x="87" y="294"/>
                    <a:pt x="76" y="292"/>
                  </a:cubicBezTo>
                  <a:cubicBezTo>
                    <a:pt x="64" y="290"/>
                    <a:pt x="55" y="285"/>
                    <a:pt x="47" y="278"/>
                  </a:cubicBezTo>
                  <a:cubicBezTo>
                    <a:pt x="39" y="270"/>
                    <a:pt x="33" y="260"/>
                    <a:pt x="30" y="249"/>
                  </a:cubicBezTo>
                  <a:cubicBezTo>
                    <a:pt x="27" y="238"/>
                    <a:pt x="26" y="226"/>
                    <a:pt x="29" y="215"/>
                  </a:cubicBezTo>
                  <a:cubicBezTo>
                    <a:pt x="32" y="204"/>
                    <a:pt x="37" y="195"/>
                    <a:pt x="46" y="187"/>
                  </a:cubicBezTo>
                  <a:cubicBezTo>
                    <a:pt x="54" y="179"/>
                    <a:pt x="63" y="173"/>
                    <a:pt x="74" y="170"/>
                  </a:cubicBezTo>
                  <a:close/>
                  <a:moveTo>
                    <a:pt x="79" y="187"/>
                  </a:moveTo>
                  <a:cubicBezTo>
                    <a:pt x="64" y="192"/>
                    <a:pt x="54" y="200"/>
                    <a:pt x="48" y="210"/>
                  </a:cubicBezTo>
                  <a:cubicBezTo>
                    <a:pt x="42" y="221"/>
                    <a:pt x="40" y="233"/>
                    <a:pt x="44" y="245"/>
                  </a:cubicBezTo>
                  <a:cubicBezTo>
                    <a:pt x="48" y="257"/>
                    <a:pt x="55" y="266"/>
                    <a:pt x="66" y="272"/>
                  </a:cubicBezTo>
                  <a:cubicBezTo>
                    <a:pt x="77" y="277"/>
                    <a:pt x="91" y="277"/>
                    <a:pt x="107" y="272"/>
                  </a:cubicBezTo>
                  <a:cubicBezTo>
                    <a:pt x="117" y="269"/>
                    <a:pt x="125" y="265"/>
                    <a:pt x="131" y="259"/>
                  </a:cubicBezTo>
                  <a:cubicBezTo>
                    <a:pt x="138" y="253"/>
                    <a:pt x="142" y="246"/>
                    <a:pt x="144" y="239"/>
                  </a:cubicBezTo>
                  <a:cubicBezTo>
                    <a:pt x="146" y="231"/>
                    <a:pt x="146" y="223"/>
                    <a:pt x="144" y="214"/>
                  </a:cubicBezTo>
                  <a:cubicBezTo>
                    <a:pt x="140" y="202"/>
                    <a:pt x="133" y="194"/>
                    <a:pt x="123" y="188"/>
                  </a:cubicBezTo>
                  <a:cubicBezTo>
                    <a:pt x="112" y="182"/>
                    <a:pt x="98" y="181"/>
                    <a:pt x="79" y="187"/>
                  </a:cubicBezTo>
                  <a:close/>
                  <a:moveTo>
                    <a:pt x="77" y="383"/>
                  </a:moveTo>
                  <a:cubicBezTo>
                    <a:pt x="190" y="322"/>
                    <a:pt x="190" y="322"/>
                    <a:pt x="190" y="322"/>
                  </a:cubicBezTo>
                  <a:cubicBezTo>
                    <a:pt x="198" y="337"/>
                    <a:pt x="198" y="337"/>
                    <a:pt x="198" y="337"/>
                  </a:cubicBezTo>
                  <a:cubicBezTo>
                    <a:pt x="141" y="447"/>
                    <a:pt x="141" y="447"/>
                    <a:pt x="141" y="447"/>
                  </a:cubicBezTo>
                  <a:cubicBezTo>
                    <a:pt x="230" y="398"/>
                    <a:pt x="230" y="398"/>
                    <a:pt x="230" y="398"/>
                  </a:cubicBezTo>
                  <a:cubicBezTo>
                    <a:pt x="238" y="413"/>
                    <a:pt x="238" y="413"/>
                    <a:pt x="238" y="413"/>
                  </a:cubicBezTo>
                  <a:cubicBezTo>
                    <a:pt x="124" y="475"/>
                    <a:pt x="124" y="475"/>
                    <a:pt x="124" y="475"/>
                  </a:cubicBezTo>
                  <a:cubicBezTo>
                    <a:pt x="116" y="459"/>
                    <a:pt x="116" y="459"/>
                    <a:pt x="116" y="459"/>
                  </a:cubicBezTo>
                  <a:cubicBezTo>
                    <a:pt x="173" y="350"/>
                    <a:pt x="173" y="350"/>
                    <a:pt x="173" y="350"/>
                  </a:cubicBezTo>
                  <a:cubicBezTo>
                    <a:pt x="84" y="398"/>
                    <a:pt x="84" y="398"/>
                    <a:pt x="84" y="398"/>
                  </a:cubicBezTo>
                  <a:cubicBezTo>
                    <a:pt x="77" y="383"/>
                    <a:pt x="77" y="383"/>
                    <a:pt x="77" y="383"/>
                  </a:cubicBezTo>
                  <a:close/>
                  <a:moveTo>
                    <a:pt x="250" y="559"/>
                  </a:moveTo>
                  <a:cubicBezTo>
                    <a:pt x="261" y="549"/>
                    <a:pt x="261" y="549"/>
                    <a:pt x="261" y="549"/>
                  </a:cubicBezTo>
                  <a:cubicBezTo>
                    <a:pt x="296" y="592"/>
                    <a:pt x="296" y="592"/>
                    <a:pt x="296" y="592"/>
                  </a:cubicBezTo>
                  <a:cubicBezTo>
                    <a:pt x="260" y="623"/>
                    <a:pt x="260" y="623"/>
                    <a:pt x="260" y="623"/>
                  </a:cubicBezTo>
                  <a:cubicBezTo>
                    <a:pt x="249" y="621"/>
                    <a:pt x="240" y="617"/>
                    <a:pt x="232" y="613"/>
                  </a:cubicBezTo>
                  <a:cubicBezTo>
                    <a:pt x="223" y="608"/>
                    <a:pt x="216" y="602"/>
                    <a:pt x="210" y="594"/>
                  </a:cubicBezTo>
                  <a:cubicBezTo>
                    <a:pt x="202" y="585"/>
                    <a:pt x="197" y="574"/>
                    <a:pt x="194" y="562"/>
                  </a:cubicBezTo>
                  <a:cubicBezTo>
                    <a:pt x="192" y="551"/>
                    <a:pt x="193" y="539"/>
                    <a:pt x="197" y="529"/>
                  </a:cubicBezTo>
                  <a:cubicBezTo>
                    <a:pt x="202" y="518"/>
                    <a:pt x="209" y="508"/>
                    <a:pt x="218" y="500"/>
                  </a:cubicBezTo>
                  <a:cubicBezTo>
                    <a:pt x="228" y="492"/>
                    <a:pt x="239" y="486"/>
                    <a:pt x="250" y="483"/>
                  </a:cubicBezTo>
                  <a:cubicBezTo>
                    <a:pt x="262" y="480"/>
                    <a:pt x="273" y="481"/>
                    <a:pt x="283" y="485"/>
                  </a:cubicBezTo>
                  <a:cubicBezTo>
                    <a:pt x="294" y="489"/>
                    <a:pt x="303" y="496"/>
                    <a:pt x="311" y="506"/>
                  </a:cubicBezTo>
                  <a:cubicBezTo>
                    <a:pt x="317" y="513"/>
                    <a:pt x="321" y="521"/>
                    <a:pt x="324" y="529"/>
                  </a:cubicBezTo>
                  <a:cubicBezTo>
                    <a:pt x="327" y="537"/>
                    <a:pt x="327" y="544"/>
                    <a:pt x="326" y="551"/>
                  </a:cubicBezTo>
                  <a:cubicBezTo>
                    <a:pt x="324" y="558"/>
                    <a:pt x="321" y="565"/>
                    <a:pt x="316" y="572"/>
                  </a:cubicBezTo>
                  <a:cubicBezTo>
                    <a:pt x="303" y="563"/>
                    <a:pt x="303" y="563"/>
                    <a:pt x="303" y="563"/>
                  </a:cubicBezTo>
                  <a:cubicBezTo>
                    <a:pt x="306" y="557"/>
                    <a:pt x="309" y="552"/>
                    <a:pt x="310" y="547"/>
                  </a:cubicBezTo>
                  <a:cubicBezTo>
                    <a:pt x="311" y="543"/>
                    <a:pt x="311" y="538"/>
                    <a:pt x="309" y="532"/>
                  </a:cubicBezTo>
                  <a:cubicBezTo>
                    <a:pt x="307" y="526"/>
                    <a:pt x="304" y="521"/>
                    <a:pt x="300" y="516"/>
                  </a:cubicBezTo>
                  <a:cubicBezTo>
                    <a:pt x="295" y="510"/>
                    <a:pt x="290" y="505"/>
                    <a:pt x="284" y="502"/>
                  </a:cubicBezTo>
                  <a:cubicBezTo>
                    <a:pt x="279" y="499"/>
                    <a:pt x="274" y="498"/>
                    <a:pt x="268" y="498"/>
                  </a:cubicBezTo>
                  <a:cubicBezTo>
                    <a:pt x="263" y="498"/>
                    <a:pt x="258" y="498"/>
                    <a:pt x="253" y="500"/>
                  </a:cubicBezTo>
                  <a:cubicBezTo>
                    <a:pt x="245" y="502"/>
                    <a:pt x="238" y="507"/>
                    <a:pt x="230" y="513"/>
                  </a:cubicBezTo>
                  <a:cubicBezTo>
                    <a:pt x="222" y="520"/>
                    <a:pt x="216" y="528"/>
                    <a:pt x="212" y="536"/>
                  </a:cubicBezTo>
                  <a:cubicBezTo>
                    <a:pt x="209" y="545"/>
                    <a:pt x="208" y="553"/>
                    <a:pt x="210" y="561"/>
                  </a:cubicBezTo>
                  <a:cubicBezTo>
                    <a:pt x="212" y="570"/>
                    <a:pt x="216" y="577"/>
                    <a:pt x="221" y="584"/>
                  </a:cubicBezTo>
                  <a:cubicBezTo>
                    <a:pt x="226" y="589"/>
                    <a:pt x="232" y="594"/>
                    <a:pt x="238" y="598"/>
                  </a:cubicBezTo>
                  <a:cubicBezTo>
                    <a:pt x="245" y="601"/>
                    <a:pt x="251" y="604"/>
                    <a:pt x="256" y="604"/>
                  </a:cubicBezTo>
                  <a:cubicBezTo>
                    <a:pt x="274" y="589"/>
                    <a:pt x="274" y="589"/>
                    <a:pt x="274" y="589"/>
                  </a:cubicBezTo>
                  <a:cubicBezTo>
                    <a:pt x="250" y="559"/>
                    <a:pt x="250" y="559"/>
                    <a:pt x="250" y="559"/>
                  </a:cubicBezTo>
                  <a:close/>
                  <a:moveTo>
                    <a:pt x="322" y="651"/>
                  </a:moveTo>
                  <a:cubicBezTo>
                    <a:pt x="336" y="657"/>
                    <a:pt x="336" y="657"/>
                    <a:pt x="336" y="657"/>
                  </a:cubicBezTo>
                  <a:cubicBezTo>
                    <a:pt x="331" y="666"/>
                    <a:pt x="328" y="673"/>
                    <a:pt x="329" y="678"/>
                  </a:cubicBezTo>
                  <a:cubicBezTo>
                    <a:pt x="330" y="683"/>
                    <a:pt x="333" y="687"/>
                    <a:pt x="338" y="690"/>
                  </a:cubicBezTo>
                  <a:cubicBezTo>
                    <a:pt x="341" y="692"/>
                    <a:pt x="345" y="694"/>
                    <a:pt x="349" y="694"/>
                  </a:cubicBezTo>
                  <a:cubicBezTo>
                    <a:pt x="352" y="694"/>
                    <a:pt x="355" y="693"/>
                    <a:pt x="358" y="690"/>
                  </a:cubicBezTo>
                  <a:cubicBezTo>
                    <a:pt x="361" y="688"/>
                    <a:pt x="365" y="684"/>
                    <a:pt x="369" y="678"/>
                  </a:cubicBezTo>
                  <a:cubicBezTo>
                    <a:pt x="417" y="602"/>
                    <a:pt x="417" y="602"/>
                    <a:pt x="417" y="602"/>
                  </a:cubicBezTo>
                  <a:cubicBezTo>
                    <a:pt x="431" y="611"/>
                    <a:pt x="431" y="611"/>
                    <a:pt x="431" y="611"/>
                  </a:cubicBezTo>
                  <a:cubicBezTo>
                    <a:pt x="383" y="686"/>
                    <a:pt x="383" y="686"/>
                    <a:pt x="383" y="686"/>
                  </a:cubicBezTo>
                  <a:cubicBezTo>
                    <a:pt x="377" y="695"/>
                    <a:pt x="372" y="702"/>
                    <a:pt x="366" y="705"/>
                  </a:cubicBezTo>
                  <a:cubicBezTo>
                    <a:pt x="361" y="709"/>
                    <a:pt x="355" y="711"/>
                    <a:pt x="349" y="710"/>
                  </a:cubicBezTo>
                  <a:cubicBezTo>
                    <a:pt x="342" y="710"/>
                    <a:pt x="336" y="707"/>
                    <a:pt x="329" y="703"/>
                  </a:cubicBezTo>
                  <a:cubicBezTo>
                    <a:pt x="320" y="697"/>
                    <a:pt x="315" y="689"/>
                    <a:pt x="313" y="680"/>
                  </a:cubicBezTo>
                  <a:cubicBezTo>
                    <a:pt x="312" y="671"/>
                    <a:pt x="314" y="662"/>
                    <a:pt x="322" y="651"/>
                  </a:cubicBezTo>
                  <a:close/>
                  <a:moveTo>
                    <a:pt x="434" y="766"/>
                  </a:moveTo>
                  <a:cubicBezTo>
                    <a:pt x="492" y="649"/>
                    <a:pt x="492" y="649"/>
                    <a:pt x="492" y="649"/>
                  </a:cubicBezTo>
                  <a:cubicBezTo>
                    <a:pt x="508" y="657"/>
                    <a:pt x="508" y="657"/>
                    <a:pt x="508" y="657"/>
                  </a:cubicBezTo>
                  <a:cubicBezTo>
                    <a:pt x="449" y="774"/>
                    <a:pt x="449" y="774"/>
                    <a:pt x="449" y="774"/>
                  </a:cubicBezTo>
                  <a:cubicBezTo>
                    <a:pt x="434" y="766"/>
                    <a:pt x="434" y="766"/>
                    <a:pt x="434" y="766"/>
                  </a:cubicBezTo>
                  <a:close/>
                  <a:moveTo>
                    <a:pt x="674" y="713"/>
                  </a:moveTo>
                  <a:cubicBezTo>
                    <a:pt x="691" y="716"/>
                    <a:pt x="691" y="716"/>
                    <a:pt x="691" y="716"/>
                  </a:cubicBezTo>
                  <a:cubicBezTo>
                    <a:pt x="676" y="791"/>
                    <a:pt x="676" y="791"/>
                    <a:pt x="676" y="791"/>
                  </a:cubicBezTo>
                  <a:cubicBezTo>
                    <a:pt x="673" y="803"/>
                    <a:pt x="669" y="813"/>
                    <a:pt x="665" y="820"/>
                  </a:cubicBezTo>
                  <a:cubicBezTo>
                    <a:pt x="660" y="827"/>
                    <a:pt x="654" y="832"/>
                    <a:pt x="646" y="835"/>
                  </a:cubicBezTo>
                  <a:cubicBezTo>
                    <a:pt x="637" y="839"/>
                    <a:pt x="627" y="839"/>
                    <a:pt x="615" y="836"/>
                  </a:cubicBezTo>
                  <a:cubicBezTo>
                    <a:pt x="603" y="834"/>
                    <a:pt x="594" y="830"/>
                    <a:pt x="587" y="824"/>
                  </a:cubicBezTo>
                  <a:cubicBezTo>
                    <a:pt x="580" y="818"/>
                    <a:pt x="576" y="811"/>
                    <a:pt x="575" y="802"/>
                  </a:cubicBezTo>
                  <a:cubicBezTo>
                    <a:pt x="573" y="794"/>
                    <a:pt x="574" y="783"/>
                    <a:pt x="577" y="769"/>
                  </a:cubicBezTo>
                  <a:cubicBezTo>
                    <a:pt x="592" y="695"/>
                    <a:pt x="592" y="695"/>
                    <a:pt x="592" y="695"/>
                  </a:cubicBezTo>
                  <a:cubicBezTo>
                    <a:pt x="609" y="698"/>
                    <a:pt x="609" y="698"/>
                    <a:pt x="609" y="698"/>
                  </a:cubicBezTo>
                  <a:cubicBezTo>
                    <a:pt x="593" y="773"/>
                    <a:pt x="593" y="773"/>
                    <a:pt x="593" y="773"/>
                  </a:cubicBezTo>
                  <a:cubicBezTo>
                    <a:pt x="591" y="784"/>
                    <a:pt x="590" y="792"/>
                    <a:pt x="591" y="798"/>
                  </a:cubicBezTo>
                  <a:cubicBezTo>
                    <a:pt x="592" y="804"/>
                    <a:pt x="595" y="808"/>
                    <a:pt x="599" y="812"/>
                  </a:cubicBezTo>
                  <a:cubicBezTo>
                    <a:pt x="603" y="816"/>
                    <a:pt x="609" y="819"/>
                    <a:pt x="616" y="821"/>
                  </a:cubicBezTo>
                  <a:cubicBezTo>
                    <a:pt x="629" y="823"/>
                    <a:pt x="638" y="822"/>
                    <a:pt x="644" y="818"/>
                  </a:cubicBezTo>
                  <a:cubicBezTo>
                    <a:pt x="651" y="813"/>
                    <a:pt x="656" y="803"/>
                    <a:pt x="659" y="787"/>
                  </a:cubicBezTo>
                  <a:cubicBezTo>
                    <a:pt x="674" y="713"/>
                    <a:pt x="674" y="713"/>
                    <a:pt x="674" y="713"/>
                  </a:cubicBezTo>
                  <a:close/>
                  <a:moveTo>
                    <a:pt x="747" y="856"/>
                  </a:moveTo>
                  <a:cubicBezTo>
                    <a:pt x="751" y="724"/>
                    <a:pt x="751" y="724"/>
                    <a:pt x="751" y="724"/>
                  </a:cubicBezTo>
                  <a:cubicBezTo>
                    <a:pt x="768" y="725"/>
                    <a:pt x="768" y="725"/>
                    <a:pt x="768" y="725"/>
                  </a:cubicBezTo>
                  <a:cubicBezTo>
                    <a:pt x="833" y="830"/>
                    <a:pt x="833" y="830"/>
                    <a:pt x="833" y="830"/>
                  </a:cubicBezTo>
                  <a:cubicBezTo>
                    <a:pt x="836" y="727"/>
                    <a:pt x="836" y="727"/>
                    <a:pt x="836" y="727"/>
                  </a:cubicBezTo>
                  <a:cubicBezTo>
                    <a:pt x="852" y="728"/>
                    <a:pt x="852" y="728"/>
                    <a:pt x="852" y="728"/>
                  </a:cubicBezTo>
                  <a:cubicBezTo>
                    <a:pt x="848" y="859"/>
                    <a:pt x="848" y="859"/>
                    <a:pt x="848" y="859"/>
                  </a:cubicBezTo>
                  <a:cubicBezTo>
                    <a:pt x="830" y="859"/>
                    <a:pt x="830" y="859"/>
                    <a:pt x="830" y="859"/>
                  </a:cubicBezTo>
                  <a:cubicBezTo>
                    <a:pt x="766" y="753"/>
                    <a:pt x="766" y="753"/>
                    <a:pt x="766" y="753"/>
                  </a:cubicBezTo>
                  <a:cubicBezTo>
                    <a:pt x="763" y="856"/>
                    <a:pt x="763" y="856"/>
                    <a:pt x="763" y="856"/>
                  </a:cubicBezTo>
                  <a:cubicBezTo>
                    <a:pt x="747" y="856"/>
                    <a:pt x="747" y="856"/>
                    <a:pt x="747" y="856"/>
                  </a:cubicBezTo>
                  <a:close/>
                  <a:moveTo>
                    <a:pt x="935" y="851"/>
                  </a:moveTo>
                  <a:cubicBezTo>
                    <a:pt x="919" y="721"/>
                    <a:pt x="919" y="721"/>
                    <a:pt x="919" y="721"/>
                  </a:cubicBezTo>
                  <a:cubicBezTo>
                    <a:pt x="936" y="719"/>
                    <a:pt x="936" y="719"/>
                    <a:pt x="936" y="719"/>
                  </a:cubicBezTo>
                  <a:cubicBezTo>
                    <a:pt x="951" y="849"/>
                    <a:pt x="951" y="849"/>
                    <a:pt x="951" y="849"/>
                  </a:cubicBezTo>
                  <a:cubicBezTo>
                    <a:pt x="935" y="851"/>
                    <a:pt x="935" y="851"/>
                    <a:pt x="935" y="851"/>
                  </a:cubicBezTo>
                  <a:close/>
                  <a:moveTo>
                    <a:pt x="1070" y="820"/>
                  </a:moveTo>
                  <a:cubicBezTo>
                    <a:pt x="984" y="709"/>
                    <a:pt x="984" y="709"/>
                    <a:pt x="984" y="709"/>
                  </a:cubicBezTo>
                  <a:cubicBezTo>
                    <a:pt x="1002" y="704"/>
                    <a:pt x="1002" y="704"/>
                    <a:pt x="1002" y="704"/>
                  </a:cubicBezTo>
                  <a:cubicBezTo>
                    <a:pt x="1061" y="785"/>
                    <a:pt x="1061" y="785"/>
                    <a:pt x="1061" y="785"/>
                  </a:cubicBezTo>
                  <a:cubicBezTo>
                    <a:pt x="1066" y="791"/>
                    <a:pt x="1070" y="798"/>
                    <a:pt x="1074" y="803"/>
                  </a:cubicBezTo>
                  <a:cubicBezTo>
                    <a:pt x="1074" y="796"/>
                    <a:pt x="1074" y="788"/>
                    <a:pt x="1074" y="781"/>
                  </a:cubicBezTo>
                  <a:cubicBezTo>
                    <a:pt x="1080" y="679"/>
                    <a:pt x="1080" y="679"/>
                    <a:pt x="1080" y="679"/>
                  </a:cubicBezTo>
                  <a:cubicBezTo>
                    <a:pt x="1097" y="674"/>
                    <a:pt x="1097" y="674"/>
                    <a:pt x="1097" y="674"/>
                  </a:cubicBezTo>
                  <a:cubicBezTo>
                    <a:pt x="1086" y="815"/>
                    <a:pt x="1086" y="815"/>
                    <a:pt x="1086" y="815"/>
                  </a:cubicBezTo>
                  <a:cubicBezTo>
                    <a:pt x="1070" y="820"/>
                    <a:pt x="1070" y="820"/>
                    <a:pt x="1070" y="820"/>
                  </a:cubicBezTo>
                  <a:close/>
                  <a:moveTo>
                    <a:pt x="1198" y="768"/>
                  </a:moveTo>
                  <a:cubicBezTo>
                    <a:pt x="1138" y="652"/>
                    <a:pt x="1138" y="652"/>
                    <a:pt x="1138" y="652"/>
                  </a:cubicBezTo>
                  <a:cubicBezTo>
                    <a:pt x="1220" y="607"/>
                    <a:pt x="1220" y="607"/>
                    <a:pt x="1220" y="607"/>
                  </a:cubicBezTo>
                  <a:cubicBezTo>
                    <a:pt x="1227" y="621"/>
                    <a:pt x="1227" y="621"/>
                    <a:pt x="1227" y="621"/>
                  </a:cubicBezTo>
                  <a:cubicBezTo>
                    <a:pt x="1160" y="657"/>
                    <a:pt x="1160" y="657"/>
                    <a:pt x="1160" y="657"/>
                  </a:cubicBezTo>
                  <a:cubicBezTo>
                    <a:pt x="1178" y="693"/>
                    <a:pt x="1178" y="693"/>
                    <a:pt x="1178" y="693"/>
                  </a:cubicBezTo>
                  <a:cubicBezTo>
                    <a:pt x="1241" y="659"/>
                    <a:pt x="1241" y="659"/>
                    <a:pt x="1241" y="659"/>
                  </a:cubicBezTo>
                  <a:cubicBezTo>
                    <a:pt x="1248" y="672"/>
                    <a:pt x="1248" y="672"/>
                    <a:pt x="1248" y="672"/>
                  </a:cubicBezTo>
                  <a:cubicBezTo>
                    <a:pt x="1185" y="706"/>
                    <a:pt x="1185" y="706"/>
                    <a:pt x="1185" y="706"/>
                  </a:cubicBezTo>
                  <a:cubicBezTo>
                    <a:pt x="1206" y="746"/>
                    <a:pt x="1206" y="746"/>
                    <a:pt x="1206" y="746"/>
                  </a:cubicBezTo>
                  <a:cubicBezTo>
                    <a:pt x="1276" y="708"/>
                    <a:pt x="1276" y="708"/>
                    <a:pt x="1276" y="708"/>
                  </a:cubicBezTo>
                  <a:cubicBezTo>
                    <a:pt x="1283" y="722"/>
                    <a:pt x="1283" y="722"/>
                    <a:pt x="1283" y="722"/>
                  </a:cubicBezTo>
                  <a:cubicBezTo>
                    <a:pt x="1198" y="768"/>
                    <a:pt x="1198" y="768"/>
                    <a:pt x="1198" y="768"/>
                  </a:cubicBezTo>
                  <a:close/>
                  <a:moveTo>
                    <a:pt x="1347" y="675"/>
                  </a:moveTo>
                  <a:cubicBezTo>
                    <a:pt x="1258" y="580"/>
                    <a:pt x="1258" y="580"/>
                    <a:pt x="1258" y="580"/>
                  </a:cubicBezTo>
                  <a:cubicBezTo>
                    <a:pt x="1299" y="540"/>
                    <a:pt x="1299" y="540"/>
                    <a:pt x="1299" y="540"/>
                  </a:cubicBezTo>
                  <a:cubicBezTo>
                    <a:pt x="1307" y="532"/>
                    <a:pt x="1314" y="526"/>
                    <a:pt x="1320" y="524"/>
                  </a:cubicBezTo>
                  <a:cubicBezTo>
                    <a:pt x="1326" y="521"/>
                    <a:pt x="1332" y="521"/>
                    <a:pt x="1339" y="523"/>
                  </a:cubicBezTo>
                  <a:cubicBezTo>
                    <a:pt x="1346" y="524"/>
                    <a:pt x="1351" y="528"/>
                    <a:pt x="1356" y="533"/>
                  </a:cubicBezTo>
                  <a:cubicBezTo>
                    <a:pt x="1363" y="540"/>
                    <a:pt x="1366" y="547"/>
                    <a:pt x="1366" y="556"/>
                  </a:cubicBezTo>
                  <a:cubicBezTo>
                    <a:pt x="1366" y="565"/>
                    <a:pt x="1362" y="574"/>
                    <a:pt x="1355" y="584"/>
                  </a:cubicBezTo>
                  <a:cubicBezTo>
                    <a:pt x="1359" y="583"/>
                    <a:pt x="1363" y="582"/>
                    <a:pt x="1366" y="582"/>
                  </a:cubicBezTo>
                  <a:cubicBezTo>
                    <a:pt x="1373" y="582"/>
                    <a:pt x="1381" y="582"/>
                    <a:pt x="1388" y="584"/>
                  </a:cubicBezTo>
                  <a:cubicBezTo>
                    <a:pt x="1429" y="594"/>
                    <a:pt x="1429" y="594"/>
                    <a:pt x="1429" y="594"/>
                  </a:cubicBezTo>
                  <a:cubicBezTo>
                    <a:pt x="1414" y="609"/>
                    <a:pt x="1414" y="609"/>
                    <a:pt x="1414" y="609"/>
                  </a:cubicBezTo>
                  <a:cubicBezTo>
                    <a:pt x="1383" y="602"/>
                    <a:pt x="1383" y="602"/>
                    <a:pt x="1383" y="602"/>
                  </a:cubicBezTo>
                  <a:cubicBezTo>
                    <a:pt x="1374" y="600"/>
                    <a:pt x="1367" y="598"/>
                    <a:pt x="1362" y="598"/>
                  </a:cubicBezTo>
                  <a:cubicBezTo>
                    <a:pt x="1356" y="597"/>
                    <a:pt x="1352" y="597"/>
                    <a:pt x="1349" y="597"/>
                  </a:cubicBezTo>
                  <a:cubicBezTo>
                    <a:pt x="1346" y="598"/>
                    <a:pt x="1344" y="599"/>
                    <a:pt x="1341" y="600"/>
                  </a:cubicBezTo>
                  <a:cubicBezTo>
                    <a:pt x="1340" y="601"/>
                    <a:pt x="1337" y="603"/>
                    <a:pt x="1334" y="607"/>
                  </a:cubicBezTo>
                  <a:cubicBezTo>
                    <a:pt x="1320" y="621"/>
                    <a:pt x="1320" y="621"/>
                    <a:pt x="1320" y="621"/>
                  </a:cubicBezTo>
                  <a:cubicBezTo>
                    <a:pt x="1360" y="662"/>
                    <a:pt x="1360" y="662"/>
                    <a:pt x="1360" y="662"/>
                  </a:cubicBezTo>
                  <a:cubicBezTo>
                    <a:pt x="1347" y="675"/>
                    <a:pt x="1347" y="675"/>
                    <a:pt x="1347" y="675"/>
                  </a:cubicBezTo>
                  <a:close/>
                  <a:moveTo>
                    <a:pt x="1310" y="610"/>
                  </a:moveTo>
                  <a:cubicBezTo>
                    <a:pt x="1336" y="584"/>
                    <a:pt x="1336" y="584"/>
                    <a:pt x="1336" y="584"/>
                  </a:cubicBezTo>
                  <a:cubicBezTo>
                    <a:pt x="1342" y="578"/>
                    <a:pt x="1345" y="573"/>
                    <a:pt x="1347" y="569"/>
                  </a:cubicBezTo>
                  <a:cubicBezTo>
                    <a:pt x="1349" y="565"/>
                    <a:pt x="1350" y="561"/>
                    <a:pt x="1349" y="556"/>
                  </a:cubicBezTo>
                  <a:cubicBezTo>
                    <a:pt x="1348" y="552"/>
                    <a:pt x="1347" y="549"/>
                    <a:pt x="1344" y="545"/>
                  </a:cubicBezTo>
                  <a:cubicBezTo>
                    <a:pt x="1339" y="541"/>
                    <a:pt x="1334" y="539"/>
                    <a:pt x="1329" y="539"/>
                  </a:cubicBezTo>
                  <a:cubicBezTo>
                    <a:pt x="1323" y="539"/>
                    <a:pt x="1316" y="543"/>
                    <a:pt x="1309" y="550"/>
                  </a:cubicBezTo>
                  <a:cubicBezTo>
                    <a:pt x="1280" y="578"/>
                    <a:pt x="1280" y="578"/>
                    <a:pt x="1280" y="578"/>
                  </a:cubicBezTo>
                  <a:cubicBezTo>
                    <a:pt x="1310" y="610"/>
                    <a:pt x="1310" y="610"/>
                    <a:pt x="1310" y="610"/>
                  </a:cubicBezTo>
                  <a:close/>
                  <a:moveTo>
                    <a:pt x="1437" y="518"/>
                  </a:moveTo>
                  <a:cubicBezTo>
                    <a:pt x="1445" y="504"/>
                    <a:pt x="1445" y="504"/>
                    <a:pt x="1445" y="504"/>
                  </a:cubicBezTo>
                  <a:cubicBezTo>
                    <a:pt x="1450" y="507"/>
                    <a:pt x="1456" y="509"/>
                    <a:pt x="1461" y="509"/>
                  </a:cubicBezTo>
                  <a:cubicBezTo>
                    <a:pt x="1466" y="509"/>
                    <a:pt x="1471" y="507"/>
                    <a:pt x="1476" y="503"/>
                  </a:cubicBezTo>
                  <a:cubicBezTo>
                    <a:pt x="1482" y="500"/>
                    <a:pt x="1486" y="495"/>
                    <a:pt x="1490" y="489"/>
                  </a:cubicBezTo>
                  <a:cubicBezTo>
                    <a:pt x="1494" y="483"/>
                    <a:pt x="1496" y="478"/>
                    <a:pt x="1498" y="473"/>
                  </a:cubicBezTo>
                  <a:cubicBezTo>
                    <a:pt x="1499" y="467"/>
                    <a:pt x="1499" y="463"/>
                    <a:pt x="1497" y="459"/>
                  </a:cubicBezTo>
                  <a:cubicBezTo>
                    <a:pt x="1496" y="455"/>
                    <a:pt x="1493" y="452"/>
                    <a:pt x="1490" y="449"/>
                  </a:cubicBezTo>
                  <a:cubicBezTo>
                    <a:pt x="1487" y="447"/>
                    <a:pt x="1483" y="446"/>
                    <a:pt x="1479" y="446"/>
                  </a:cubicBezTo>
                  <a:cubicBezTo>
                    <a:pt x="1476" y="447"/>
                    <a:pt x="1471" y="448"/>
                    <a:pt x="1467" y="452"/>
                  </a:cubicBezTo>
                  <a:cubicBezTo>
                    <a:pt x="1464" y="454"/>
                    <a:pt x="1458" y="459"/>
                    <a:pt x="1449" y="468"/>
                  </a:cubicBezTo>
                  <a:cubicBezTo>
                    <a:pt x="1440" y="476"/>
                    <a:pt x="1433" y="481"/>
                    <a:pt x="1428" y="484"/>
                  </a:cubicBezTo>
                  <a:cubicBezTo>
                    <a:pt x="1422" y="487"/>
                    <a:pt x="1416" y="489"/>
                    <a:pt x="1410" y="489"/>
                  </a:cubicBezTo>
                  <a:cubicBezTo>
                    <a:pt x="1405" y="489"/>
                    <a:pt x="1400" y="487"/>
                    <a:pt x="1395" y="483"/>
                  </a:cubicBezTo>
                  <a:cubicBezTo>
                    <a:pt x="1389" y="480"/>
                    <a:pt x="1385" y="475"/>
                    <a:pt x="1383" y="468"/>
                  </a:cubicBezTo>
                  <a:cubicBezTo>
                    <a:pt x="1380" y="462"/>
                    <a:pt x="1379" y="455"/>
                    <a:pt x="1381" y="447"/>
                  </a:cubicBezTo>
                  <a:cubicBezTo>
                    <a:pt x="1383" y="440"/>
                    <a:pt x="1386" y="432"/>
                    <a:pt x="1391" y="425"/>
                  </a:cubicBezTo>
                  <a:cubicBezTo>
                    <a:pt x="1396" y="417"/>
                    <a:pt x="1402" y="411"/>
                    <a:pt x="1409" y="406"/>
                  </a:cubicBezTo>
                  <a:cubicBezTo>
                    <a:pt x="1415" y="402"/>
                    <a:pt x="1422" y="400"/>
                    <a:pt x="1429" y="400"/>
                  </a:cubicBezTo>
                  <a:cubicBezTo>
                    <a:pt x="1436" y="400"/>
                    <a:pt x="1443" y="402"/>
                    <a:pt x="1449" y="406"/>
                  </a:cubicBezTo>
                  <a:cubicBezTo>
                    <a:pt x="1441" y="420"/>
                    <a:pt x="1441" y="420"/>
                    <a:pt x="1441" y="420"/>
                  </a:cubicBezTo>
                  <a:cubicBezTo>
                    <a:pt x="1434" y="417"/>
                    <a:pt x="1427" y="416"/>
                    <a:pt x="1421" y="417"/>
                  </a:cubicBezTo>
                  <a:cubicBezTo>
                    <a:pt x="1415" y="419"/>
                    <a:pt x="1409" y="424"/>
                    <a:pt x="1403" y="433"/>
                  </a:cubicBezTo>
                  <a:cubicBezTo>
                    <a:pt x="1398" y="442"/>
                    <a:pt x="1395" y="449"/>
                    <a:pt x="1395" y="455"/>
                  </a:cubicBezTo>
                  <a:cubicBezTo>
                    <a:pt x="1396" y="461"/>
                    <a:pt x="1398" y="466"/>
                    <a:pt x="1403" y="469"/>
                  </a:cubicBezTo>
                  <a:cubicBezTo>
                    <a:pt x="1407" y="472"/>
                    <a:pt x="1411" y="472"/>
                    <a:pt x="1415" y="471"/>
                  </a:cubicBezTo>
                  <a:cubicBezTo>
                    <a:pt x="1419" y="470"/>
                    <a:pt x="1427" y="465"/>
                    <a:pt x="1437" y="455"/>
                  </a:cubicBezTo>
                  <a:cubicBezTo>
                    <a:pt x="1447" y="445"/>
                    <a:pt x="1455" y="438"/>
                    <a:pt x="1460" y="435"/>
                  </a:cubicBezTo>
                  <a:cubicBezTo>
                    <a:pt x="1467" y="431"/>
                    <a:pt x="1474" y="429"/>
                    <a:pt x="1480" y="429"/>
                  </a:cubicBezTo>
                  <a:cubicBezTo>
                    <a:pt x="1486" y="429"/>
                    <a:pt x="1492" y="431"/>
                    <a:pt x="1498" y="435"/>
                  </a:cubicBezTo>
                  <a:cubicBezTo>
                    <a:pt x="1504" y="439"/>
                    <a:pt x="1508" y="444"/>
                    <a:pt x="1511" y="451"/>
                  </a:cubicBezTo>
                  <a:cubicBezTo>
                    <a:pt x="1514" y="457"/>
                    <a:pt x="1514" y="465"/>
                    <a:pt x="1513" y="473"/>
                  </a:cubicBezTo>
                  <a:cubicBezTo>
                    <a:pt x="1512" y="481"/>
                    <a:pt x="1509" y="489"/>
                    <a:pt x="1503" y="497"/>
                  </a:cubicBezTo>
                  <a:cubicBezTo>
                    <a:pt x="1497" y="507"/>
                    <a:pt x="1490" y="514"/>
                    <a:pt x="1483" y="519"/>
                  </a:cubicBezTo>
                  <a:cubicBezTo>
                    <a:pt x="1476" y="523"/>
                    <a:pt x="1468" y="526"/>
                    <a:pt x="1460" y="526"/>
                  </a:cubicBezTo>
                  <a:cubicBezTo>
                    <a:pt x="1452" y="526"/>
                    <a:pt x="1444" y="523"/>
                    <a:pt x="1437" y="518"/>
                  </a:cubicBezTo>
                  <a:close/>
                  <a:moveTo>
                    <a:pt x="1565" y="383"/>
                  </a:moveTo>
                  <a:cubicBezTo>
                    <a:pt x="1446" y="333"/>
                    <a:pt x="1446" y="333"/>
                    <a:pt x="1446" y="333"/>
                  </a:cubicBezTo>
                  <a:cubicBezTo>
                    <a:pt x="1452" y="317"/>
                    <a:pt x="1452" y="317"/>
                    <a:pt x="1452" y="317"/>
                  </a:cubicBezTo>
                  <a:cubicBezTo>
                    <a:pt x="1571" y="367"/>
                    <a:pt x="1571" y="367"/>
                    <a:pt x="1571" y="367"/>
                  </a:cubicBezTo>
                  <a:cubicBezTo>
                    <a:pt x="1565" y="383"/>
                    <a:pt x="1565" y="383"/>
                    <a:pt x="1565" y="383"/>
                  </a:cubicBezTo>
                  <a:close/>
                  <a:moveTo>
                    <a:pt x="1611" y="252"/>
                  </a:moveTo>
                  <a:cubicBezTo>
                    <a:pt x="1503" y="218"/>
                    <a:pt x="1503" y="218"/>
                    <a:pt x="1503" y="218"/>
                  </a:cubicBezTo>
                  <a:cubicBezTo>
                    <a:pt x="1490" y="260"/>
                    <a:pt x="1490" y="260"/>
                    <a:pt x="1490" y="260"/>
                  </a:cubicBezTo>
                  <a:cubicBezTo>
                    <a:pt x="1476" y="255"/>
                    <a:pt x="1476" y="255"/>
                    <a:pt x="1476" y="255"/>
                  </a:cubicBezTo>
                  <a:cubicBezTo>
                    <a:pt x="1505" y="156"/>
                    <a:pt x="1505" y="156"/>
                    <a:pt x="1505" y="156"/>
                  </a:cubicBezTo>
                  <a:cubicBezTo>
                    <a:pt x="1520" y="160"/>
                    <a:pt x="1520" y="160"/>
                    <a:pt x="1520" y="160"/>
                  </a:cubicBezTo>
                  <a:cubicBezTo>
                    <a:pt x="1508" y="202"/>
                    <a:pt x="1508" y="202"/>
                    <a:pt x="1508" y="202"/>
                  </a:cubicBezTo>
                  <a:cubicBezTo>
                    <a:pt x="1616" y="236"/>
                    <a:pt x="1616" y="236"/>
                    <a:pt x="1616" y="236"/>
                  </a:cubicBezTo>
                  <a:cubicBezTo>
                    <a:pt x="1611" y="252"/>
                    <a:pt x="1611" y="252"/>
                    <a:pt x="1611" y="252"/>
                  </a:cubicBezTo>
                  <a:close/>
                  <a:moveTo>
                    <a:pt x="1642" y="84"/>
                  </a:moveTo>
                  <a:cubicBezTo>
                    <a:pt x="1588" y="78"/>
                    <a:pt x="1588" y="78"/>
                    <a:pt x="1588" y="78"/>
                  </a:cubicBezTo>
                  <a:cubicBezTo>
                    <a:pt x="1509" y="120"/>
                    <a:pt x="1509" y="120"/>
                    <a:pt x="1509" y="120"/>
                  </a:cubicBezTo>
                  <a:cubicBezTo>
                    <a:pt x="1511" y="99"/>
                    <a:pt x="1511" y="99"/>
                    <a:pt x="1511" y="99"/>
                  </a:cubicBezTo>
                  <a:cubicBezTo>
                    <a:pt x="1552" y="77"/>
                    <a:pt x="1552" y="77"/>
                    <a:pt x="1552" y="77"/>
                  </a:cubicBezTo>
                  <a:cubicBezTo>
                    <a:pt x="1560" y="74"/>
                    <a:pt x="1567" y="70"/>
                    <a:pt x="1575" y="67"/>
                  </a:cubicBezTo>
                  <a:cubicBezTo>
                    <a:pt x="1569" y="62"/>
                    <a:pt x="1562" y="56"/>
                    <a:pt x="1554" y="50"/>
                  </a:cubicBezTo>
                  <a:cubicBezTo>
                    <a:pt x="1519" y="21"/>
                    <a:pt x="1519" y="21"/>
                    <a:pt x="1519" y="21"/>
                  </a:cubicBezTo>
                  <a:cubicBezTo>
                    <a:pt x="1521" y="0"/>
                    <a:pt x="1521" y="0"/>
                    <a:pt x="1521" y="0"/>
                  </a:cubicBezTo>
                  <a:cubicBezTo>
                    <a:pt x="1589" y="60"/>
                    <a:pt x="1589" y="60"/>
                    <a:pt x="1589" y="60"/>
                  </a:cubicBezTo>
                  <a:cubicBezTo>
                    <a:pt x="1644" y="66"/>
                    <a:pt x="1644" y="66"/>
                    <a:pt x="1644" y="66"/>
                  </a:cubicBezTo>
                  <a:cubicBezTo>
                    <a:pt x="1642" y="84"/>
                    <a:pt x="1642" y="84"/>
                    <a:pt x="1642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973536" y="3170238"/>
              <a:ext cx="58738" cy="96837"/>
            </a:xfrm>
            <a:custGeom>
              <a:avLst/>
              <a:gdLst>
                <a:gd name="T0" fmla="*/ 58 w 58"/>
                <a:gd name="T1" fmla="*/ 91 h 95"/>
                <a:gd name="T2" fmla="*/ 47 w 58"/>
                <a:gd name="T3" fmla="*/ 95 h 95"/>
                <a:gd name="T4" fmla="*/ 21 w 58"/>
                <a:gd name="T5" fmla="*/ 24 h 95"/>
                <a:gd name="T6" fmla="*/ 13 w 58"/>
                <a:gd name="T7" fmla="*/ 35 h 95"/>
                <a:gd name="T8" fmla="*/ 4 w 58"/>
                <a:gd name="T9" fmla="*/ 45 h 95"/>
                <a:gd name="T10" fmla="*/ 0 w 58"/>
                <a:gd name="T11" fmla="*/ 35 h 95"/>
                <a:gd name="T12" fmla="*/ 12 w 58"/>
                <a:gd name="T13" fmla="*/ 18 h 95"/>
                <a:gd name="T14" fmla="*/ 18 w 58"/>
                <a:gd name="T15" fmla="*/ 2 h 95"/>
                <a:gd name="T16" fmla="*/ 25 w 58"/>
                <a:gd name="T17" fmla="*/ 0 h 95"/>
                <a:gd name="T18" fmla="*/ 58 w 58"/>
                <a:gd name="T19" fmla="*/ 9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95">
                  <a:moveTo>
                    <a:pt x="58" y="91"/>
                  </a:moveTo>
                  <a:cubicBezTo>
                    <a:pt x="47" y="95"/>
                    <a:pt x="47" y="95"/>
                    <a:pt x="47" y="9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7"/>
                    <a:pt x="17" y="31"/>
                    <a:pt x="13" y="35"/>
                  </a:cubicBezTo>
                  <a:cubicBezTo>
                    <a:pt x="10" y="39"/>
                    <a:pt x="7" y="43"/>
                    <a:pt x="4" y="4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5" y="29"/>
                    <a:pt x="9" y="24"/>
                    <a:pt x="12" y="18"/>
                  </a:cubicBezTo>
                  <a:cubicBezTo>
                    <a:pt x="15" y="12"/>
                    <a:pt x="17" y="7"/>
                    <a:pt x="18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8" y="91"/>
                    <a:pt x="58" y="91"/>
                    <a:pt x="58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3" name="Freeform 21"/>
            <p:cNvSpPr>
              <a:spLocks noEditPoints="1"/>
            </p:cNvSpPr>
            <p:nvPr/>
          </p:nvSpPr>
          <p:spPr bwMode="auto">
            <a:xfrm>
              <a:off x="8079899" y="3151188"/>
              <a:ext cx="69850" cy="100012"/>
            </a:xfrm>
            <a:custGeom>
              <a:avLst/>
              <a:gdLst>
                <a:gd name="T0" fmla="*/ 11 w 69"/>
                <a:gd name="T1" fmla="*/ 79 h 99"/>
                <a:gd name="T2" fmla="*/ 22 w 69"/>
                <a:gd name="T3" fmla="*/ 76 h 99"/>
                <a:gd name="T4" fmla="*/ 29 w 69"/>
                <a:gd name="T5" fmla="*/ 87 h 99"/>
                <a:gd name="T6" fmla="*/ 40 w 69"/>
                <a:gd name="T7" fmla="*/ 88 h 99"/>
                <a:gd name="T8" fmla="*/ 49 w 69"/>
                <a:gd name="T9" fmla="*/ 84 h 99"/>
                <a:gd name="T10" fmla="*/ 54 w 69"/>
                <a:gd name="T11" fmla="*/ 77 h 99"/>
                <a:gd name="T12" fmla="*/ 57 w 69"/>
                <a:gd name="T13" fmla="*/ 65 h 99"/>
                <a:gd name="T14" fmla="*/ 56 w 69"/>
                <a:gd name="T15" fmla="*/ 50 h 99"/>
                <a:gd name="T16" fmla="*/ 56 w 69"/>
                <a:gd name="T17" fmla="*/ 48 h 99"/>
                <a:gd name="T18" fmla="*/ 48 w 69"/>
                <a:gd name="T19" fmla="*/ 59 h 99"/>
                <a:gd name="T20" fmla="*/ 35 w 69"/>
                <a:gd name="T21" fmla="*/ 64 h 99"/>
                <a:gd name="T22" fmla="*/ 14 w 69"/>
                <a:gd name="T23" fmla="*/ 59 h 99"/>
                <a:gd name="T24" fmla="*/ 2 w 69"/>
                <a:gd name="T25" fmla="*/ 38 h 99"/>
                <a:gd name="T26" fmla="*/ 6 w 69"/>
                <a:gd name="T27" fmla="*/ 14 h 99"/>
                <a:gd name="T28" fmla="*/ 26 w 69"/>
                <a:gd name="T29" fmla="*/ 1 h 99"/>
                <a:gd name="T30" fmla="*/ 44 w 69"/>
                <a:gd name="T31" fmla="*/ 3 h 99"/>
                <a:gd name="T32" fmla="*/ 58 w 69"/>
                <a:gd name="T33" fmla="*/ 15 h 99"/>
                <a:gd name="T34" fmla="*/ 66 w 69"/>
                <a:gd name="T35" fmla="*/ 41 h 99"/>
                <a:gd name="T36" fmla="*/ 68 w 69"/>
                <a:gd name="T37" fmla="*/ 71 h 99"/>
                <a:gd name="T38" fmla="*/ 59 w 69"/>
                <a:gd name="T39" fmla="*/ 89 h 99"/>
                <a:gd name="T40" fmla="*/ 41 w 69"/>
                <a:gd name="T41" fmla="*/ 98 h 99"/>
                <a:gd name="T42" fmla="*/ 22 w 69"/>
                <a:gd name="T43" fmla="*/ 95 h 99"/>
                <a:gd name="T44" fmla="*/ 11 w 69"/>
                <a:gd name="T45" fmla="*/ 79 h 99"/>
                <a:gd name="T46" fmla="*/ 51 w 69"/>
                <a:gd name="T47" fmla="*/ 29 h 99"/>
                <a:gd name="T48" fmla="*/ 43 w 69"/>
                <a:gd name="T49" fmla="*/ 14 h 99"/>
                <a:gd name="T50" fmla="*/ 29 w 69"/>
                <a:gd name="T51" fmla="*/ 10 h 99"/>
                <a:gd name="T52" fmla="*/ 16 w 69"/>
                <a:gd name="T53" fmla="*/ 19 h 99"/>
                <a:gd name="T54" fmla="*/ 14 w 69"/>
                <a:gd name="T55" fmla="*/ 37 h 99"/>
                <a:gd name="T56" fmla="*/ 22 w 69"/>
                <a:gd name="T57" fmla="*/ 50 h 99"/>
                <a:gd name="T58" fmla="*/ 36 w 69"/>
                <a:gd name="T59" fmla="*/ 54 h 99"/>
                <a:gd name="T60" fmla="*/ 48 w 69"/>
                <a:gd name="T61" fmla="*/ 46 h 99"/>
                <a:gd name="T62" fmla="*/ 51 w 69"/>
                <a:gd name="T63" fmla="*/ 2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9" h="99">
                  <a:moveTo>
                    <a:pt x="11" y="79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3" y="81"/>
                    <a:pt x="26" y="85"/>
                    <a:pt x="29" y="87"/>
                  </a:cubicBezTo>
                  <a:cubicBezTo>
                    <a:pt x="32" y="89"/>
                    <a:pt x="36" y="89"/>
                    <a:pt x="40" y="88"/>
                  </a:cubicBezTo>
                  <a:cubicBezTo>
                    <a:pt x="44" y="88"/>
                    <a:pt x="47" y="86"/>
                    <a:pt x="49" y="84"/>
                  </a:cubicBezTo>
                  <a:cubicBezTo>
                    <a:pt x="51" y="82"/>
                    <a:pt x="53" y="80"/>
                    <a:pt x="54" y="77"/>
                  </a:cubicBezTo>
                  <a:cubicBezTo>
                    <a:pt x="56" y="74"/>
                    <a:pt x="56" y="70"/>
                    <a:pt x="57" y="65"/>
                  </a:cubicBezTo>
                  <a:cubicBezTo>
                    <a:pt x="57" y="60"/>
                    <a:pt x="57" y="55"/>
                    <a:pt x="56" y="50"/>
                  </a:cubicBezTo>
                  <a:cubicBezTo>
                    <a:pt x="56" y="50"/>
                    <a:pt x="56" y="49"/>
                    <a:pt x="56" y="48"/>
                  </a:cubicBezTo>
                  <a:cubicBezTo>
                    <a:pt x="54" y="52"/>
                    <a:pt x="51" y="56"/>
                    <a:pt x="48" y="59"/>
                  </a:cubicBezTo>
                  <a:cubicBezTo>
                    <a:pt x="44" y="62"/>
                    <a:pt x="40" y="64"/>
                    <a:pt x="35" y="64"/>
                  </a:cubicBezTo>
                  <a:cubicBezTo>
                    <a:pt x="27" y="66"/>
                    <a:pt x="20" y="64"/>
                    <a:pt x="14" y="59"/>
                  </a:cubicBezTo>
                  <a:cubicBezTo>
                    <a:pt x="7" y="55"/>
                    <a:pt x="3" y="48"/>
                    <a:pt x="2" y="38"/>
                  </a:cubicBezTo>
                  <a:cubicBezTo>
                    <a:pt x="0" y="29"/>
                    <a:pt x="1" y="20"/>
                    <a:pt x="6" y="14"/>
                  </a:cubicBezTo>
                  <a:cubicBezTo>
                    <a:pt x="11" y="7"/>
                    <a:pt x="17" y="3"/>
                    <a:pt x="26" y="1"/>
                  </a:cubicBezTo>
                  <a:cubicBezTo>
                    <a:pt x="32" y="0"/>
                    <a:pt x="38" y="1"/>
                    <a:pt x="44" y="3"/>
                  </a:cubicBezTo>
                  <a:cubicBezTo>
                    <a:pt x="49" y="5"/>
                    <a:pt x="54" y="9"/>
                    <a:pt x="58" y="15"/>
                  </a:cubicBezTo>
                  <a:cubicBezTo>
                    <a:pt x="61" y="21"/>
                    <a:pt x="64" y="29"/>
                    <a:pt x="66" y="41"/>
                  </a:cubicBezTo>
                  <a:cubicBezTo>
                    <a:pt x="69" y="53"/>
                    <a:pt x="69" y="63"/>
                    <a:pt x="68" y="71"/>
                  </a:cubicBezTo>
                  <a:cubicBezTo>
                    <a:pt x="66" y="78"/>
                    <a:pt x="63" y="85"/>
                    <a:pt x="59" y="89"/>
                  </a:cubicBezTo>
                  <a:cubicBezTo>
                    <a:pt x="54" y="94"/>
                    <a:pt x="48" y="97"/>
                    <a:pt x="41" y="98"/>
                  </a:cubicBezTo>
                  <a:cubicBezTo>
                    <a:pt x="34" y="99"/>
                    <a:pt x="28" y="98"/>
                    <a:pt x="22" y="95"/>
                  </a:cubicBezTo>
                  <a:cubicBezTo>
                    <a:pt x="17" y="92"/>
                    <a:pt x="13" y="87"/>
                    <a:pt x="11" y="79"/>
                  </a:cubicBezTo>
                  <a:close/>
                  <a:moveTo>
                    <a:pt x="51" y="29"/>
                  </a:moveTo>
                  <a:cubicBezTo>
                    <a:pt x="50" y="22"/>
                    <a:pt x="47" y="17"/>
                    <a:pt x="43" y="14"/>
                  </a:cubicBezTo>
                  <a:cubicBezTo>
                    <a:pt x="38" y="11"/>
                    <a:pt x="34" y="10"/>
                    <a:pt x="29" y="10"/>
                  </a:cubicBezTo>
                  <a:cubicBezTo>
                    <a:pt x="24" y="11"/>
                    <a:pt x="20" y="14"/>
                    <a:pt x="16" y="19"/>
                  </a:cubicBezTo>
                  <a:cubicBezTo>
                    <a:pt x="13" y="24"/>
                    <a:pt x="12" y="30"/>
                    <a:pt x="14" y="37"/>
                  </a:cubicBezTo>
                  <a:cubicBezTo>
                    <a:pt x="15" y="43"/>
                    <a:pt x="17" y="47"/>
                    <a:pt x="22" y="50"/>
                  </a:cubicBezTo>
                  <a:cubicBezTo>
                    <a:pt x="26" y="53"/>
                    <a:pt x="31" y="55"/>
                    <a:pt x="36" y="54"/>
                  </a:cubicBezTo>
                  <a:cubicBezTo>
                    <a:pt x="42" y="53"/>
                    <a:pt x="46" y="50"/>
                    <a:pt x="48" y="46"/>
                  </a:cubicBezTo>
                  <a:cubicBezTo>
                    <a:pt x="51" y="41"/>
                    <a:pt x="52" y="36"/>
                    <a:pt x="51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8214836" y="3151188"/>
              <a:ext cx="68263" cy="101600"/>
            </a:xfrm>
            <a:custGeom>
              <a:avLst/>
              <a:gdLst>
                <a:gd name="T0" fmla="*/ 3 w 67"/>
                <a:gd name="T1" fmla="*/ 45 h 100"/>
                <a:gd name="T2" fmla="*/ 11 w 67"/>
                <a:gd name="T3" fmla="*/ 18 h 100"/>
                <a:gd name="T4" fmla="*/ 24 w 67"/>
                <a:gd name="T5" fmla="*/ 4 h 100"/>
                <a:gd name="T6" fmla="*/ 43 w 67"/>
                <a:gd name="T7" fmla="*/ 2 h 100"/>
                <a:gd name="T8" fmla="*/ 55 w 67"/>
                <a:gd name="T9" fmla="*/ 7 h 100"/>
                <a:gd name="T10" fmla="*/ 63 w 67"/>
                <a:gd name="T11" fmla="*/ 18 h 100"/>
                <a:gd name="T12" fmla="*/ 67 w 67"/>
                <a:gd name="T13" fmla="*/ 33 h 100"/>
                <a:gd name="T14" fmla="*/ 65 w 67"/>
                <a:gd name="T15" fmla="*/ 56 h 100"/>
                <a:gd name="T16" fmla="*/ 57 w 67"/>
                <a:gd name="T17" fmla="*/ 82 h 100"/>
                <a:gd name="T18" fmla="*/ 44 w 67"/>
                <a:gd name="T19" fmla="*/ 96 h 100"/>
                <a:gd name="T20" fmla="*/ 25 w 67"/>
                <a:gd name="T21" fmla="*/ 98 h 100"/>
                <a:gd name="T22" fmla="*/ 6 w 67"/>
                <a:gd name="T23" fmla="*/ 85 h 100"/>
                <a:gd name="T24" fmla="*/ 3 w 67"/>
                <a:gd name="T25" fmla="*/ 45 h 100"/>
                <a:gd name="T26" fmla="*/ 15 w 67"/>
                <a:gd name="T27" fmla="*/ 47 h 100"/>
                <a:gd name="T28" fmla="*/ 15 w 67"/>
                <a:gd name="T29" fmla="*/ 79 h 100"/>
                <a:gd name="T30" fmla="*/ 27 w 67"/>
                <a:gd name="T31" fmla="*/ 89 h 100"/>
                <a:gd name="T32" fmla="*/ 42 w 67"/>
                <a:gd name="T33" fmla="*/ 83 h 100"/>
                <a:gd name="T34" fmla="*/ 53 w 67"/>
                <a:gd name="T35" fmla="*/ 53 h 100"/>
                <a:gd name="T36" fmla="*/ 53 w 67"/>
                <a:gd name="T37" fmla="*/ 21 h 100"/>
                <a:gd name="T38" fmla="*/ 41 w 67"/>
                <a:gd name="T39" fmla="*/ 11 h 100"/>
                <a:gd name="T40" fmla="*/ 27 w 67"/>
                <a:gd name="T41" fmla="*/ 16 h 100"/>
                <a:gd name="T42" fmla="*/ 15 w 67"/>
                <a:gd name="T43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0">
                  <a:moveTo>
                    <a:pt x="3" y="45"/>
                  </a:moveTo>
                  <a:cubicBezTo>
                    <a:pt x="5" y="33"/>
                    <a:pt x="8" y="25"/>
                    <a:pt x="11" y="18"/>
                  </a:cubicBezTo>
                  <a:cubicBezTo>
                    <a:pt x="15" y="12"/>
                    <a:pt x="19" y="7"/>
                    <a:pt x="24" y="4"/>
                  </a:cubicBezTo>
                  <a:cubicBezTo>
                    <a:pt x="30" y="1"/>
                    <a:pt x="36" y="0"/>
                    <a:pt x="43" y="2"/>
                  </a:cubicBezTo>
                  <a:cubicBezTo>
                    <a:pt x="48" y="3"/>
                    <a:pt x="52" y="4"/>
                    <a:pt x="55" y="7"/>
                  </a:cubicBezTo>
                  <a:cubicBezTo>
                    <a:pt x="59" y="10"/>
                    <a:pt x="62" y="13"/>
                    <a:pt x="63" y="18"/>
                  </a:cubicBezTo>
                  <a:cubicBezTo>
                    <a:pt x="65" y="22"/>
                    <a:pt x="66" y="27"/>
                    <a:pt x="67" y="33"/>
                  </a:cubicBezTo>
                  <a:cubicBezTo>
                    <a:pt x="67" y="39"/>
                    <a:pt x="67" y="46"/>
                    <a:pt x="65" y="56"/>
                  </a:cubicBezTo>
                  <a:cubicBezTo>
                    <a:pt x="63" y="67"/>
                    <a:pt x="60" y="75"/>
                    <a:pt x="57" y="82"/>
                  </a:cubicBezTo>
                  <a:cubicBezTo>
                    <a:pt x="53" y="88"/>
                    <a:pt x="49" y="93"/>
                    <a:pt x="44" y="96"/>
                  </a:cubicBezTo>
                  <a:cubicBezTo>
                    <a:pt x="39" y="99"/>
                    <a:pt x="32" y="100"/>
                    <a:pt x="25" y="98"/>
                  </a:cubicBezTo>
                  <a:cubicBezTo>
                    <a:pt x="16" y="97"/>
                    <a:pt x="10" y="92"/>
                    <a:pt x="6" y="85"/>
                  </a:cubicBezTo>
                  <a:cubicBezTo>
                    <a:pt x="1" y="76"/>
                    <a:pt x="0" y="62"/>
                    <a:pt x="3" y="45"/>
                  </a:cubicBezTo>
                  <a:close/>
                  <a:moveTo>
                    <a:pt x="15" y="47"/>
                  </a:moveTo>
                  <a:cubicBezTo>
                    <a:pt x="12" y="62"/>
                    <a:pt x="12" y="73"/>
                    <a:pt x="15" y="79"/>
                  </a:cubicBezTo>
                  <a:cubicBezTo>
                    <a:pt x="18" y="85"/>
                    <a:pt x="22" y="88"/>
                    <a:pt x="27" y="89"/>
                  </a:cubicBezTo>
                  <a:cubicBezTo>
                    <a:pt x="33" y="90"/>
                    <a:pt x="37" y="88"/>
                    <a:pt x="42" y="83"/>
                  </a:cubicBezTo>
                  <a:cubicBezTo>
                    <a:pt x="47" y="79"/>
                    <a:pt x="50" y="69"/>
                    <a:pt x="53" y="53"/>
                  </a:cubicBezTo>
                  <a:cubicBezTo>
                    <a:pt x="56" y="38"/>
                    <a:pt x="56" y="27"/>
                    <a:pt x="53" y="21"/>
                  </a:cubicBezTo>
                  <a:cubicBezTo>
                    <a:pt x="50" y="16"/>
                    <a:pt x="46" y="12"/>
                    <a:pt x="41" y="11"/>
                  </a:cubicBezTo>
                  <a:cubicBezTo>
                    <a:pt x="35" y="10"/>
                    <a:pt x="31" y="12"/>
                    <a:pt x="27" y="16"/>
                  </a:cubicBezTo>
                  <a:cubicBezTo>
                    <a:pt x="22" y="21"/>
                    <a:pt x="18" y="31"/>
                    <a:pt x="15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8332311" y="3167063"/>
              <a:ext cx="79375" cy="100012"/>
            </a:xfrm>
            <a:custGeom>
              <a:avLst/>
              <a:gdLst>
                <a:gd name="T0" fmla="*/ 16 w 78"/>
                <a:gd name="T1" fmla="*/ 10 h 98"/>
                <a:gd name="T2" fmla="*/ 20 w 78"/>
                <a:gd name="T3" fmla="*/ 0 h 98"/>
                <a:gd name="T4" fmla="*/ 78 w 78"/>
                <a:gd name="T5" fmla="*/ 21 h 98"/>
                <a:gd name="T6" fmla="*/ 75 w 78"/>
                <a:gd name="T7" fmla="*/ 30 h 98"/>
                <a:gd name="T8" fmla="*/ 49 w 78"/>
                <a:gd name="T9" fmla="*/ 48 h 98"/>
                <a:gd name="T10" fmla="*/ 25 w 78"/>
                <a:gd name="T11" fmla="*/ 75 h 98"/>
                <a:gd name="T12" fmla="*/ 12 w 78"/>
                <a:gd name="T13" fmla="*/ 98 h 98"/>
                <a:gd name="T14" fmla="*/ 0 w 78"/>
                <a:gd name="T15" fmla="*/ 94 h 98"/>
                <a:gd name="T16" fmla="*/ 14 w 78"/>
                <a:gd name="T17" fmla="*/ 69 h 98"/>
                <a:gd name="T18" fmla="*/ 36 w 78"/>
                <a:gd name="T19" fmla="*/ 44 h 98"/>
                <a:gd name="T20" fmla="*/ 60 w 78"/>
                <a:gd name="T21" fmla="*/ 27 h 98"/>
                <a:gd name="T22" fmla="*/ 16 w 78"/>
                <a:gd name="T23" fmla="*/ 1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98">
                  <a:moveTo>
                    <a:pt x="16" y="1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67" y="34"/>
                    <a:pt x="59" y="40"/>
                    <a:pt x="49" y="48"/>
                  </a:cubicBezTo>
                  <a:cubicBezTo>
                    <a:pt x="40" y="56"/>
                    <a:pt x="32" y="65"/>
                    <a:pt x="25" y="75"/>
                  </a:cubicBezTo>
                  <a:cubicBezTo>
                    <a:pt x="20" y="81"/>
                    <a:pt x="15" y="89"/>
                    <a:pt x="12" y="9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3" y="87"/>
                    <a:pt x="7" y="79"/>
                    <a:pt x="14" y="69"/>
                  </a:cubicBezTo>
                  <a:cubicBezTo>
                    <a:pt x="20" y="60"/>
                    <a:pt x="27" y="52"/>
                    <a:pt x="36" y="44"/>
                  </a:cubicBezTo>
                  <a:cubicBezTo>
                    <a:pt x="44" y="37"/>
                    <a:pt x="52" y="31"/>
                    <a:pt x="60" y="27"/>
                  </a:cubicBezTo>
                  <a:cubicBezTo>
                    <a:pt x="16" y="10"/>
                    <a:pt x="16" y="10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2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  <p:sp>
        <p:nvSpPr>
          <p:cNvPr id="2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fld id="{6B07216D-9A51-4D6A-815A-DFEBC056885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3606562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7465063" y="5158168"/>
            <a:ext cx="1698372" cy="1699833"/>
            <a:chOff x="7255986" y="2773363"/>
            <a:chExt cx="1843088" cy="1844674"/>
          </a:xfrm>
          <a:solidFill>
            <a:srgbClr val="585858">
              <a:alpha val="25000"/>
            </a:srgbClr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506811" y="3117850"/>
              <a:ext cx="160338" cy="166687"/>
            </a:xfrm>
            <a:custGeom>
              <a:avLst/>
              <a:gdLst>
                <a:gd name="T0" fmla="*/ 36 w 157"/>
                <a:gd name="T1" fmla="*/ 105 h 163"/>
                <a:gd name="T2" fmla="*/ 24 w 157"/>
                <a:gd name="T3" fmla="*/ 56 h 163"/>
                <a:gd name="T4" fmla="*/ 58 w 157"/>
                <a:gd name="T5" fmla="*/ 18 h 163"/>
                <a:gd name="T6" fmla="*/ 67 w 157"/>
                <a:gd name="T7" fmla="*/ 9 h 163"/>
                <a:gd name="T8" fmla="*/ 145 w 157"/>
                <a:gd name="T9" fmla="*/ 67 h 163"/>
                <a:gd name="T10" fmla="*/ 152 w 157"/>
                <a:gd name="T11" fmla="*/ 111 h 163"/>
                <a:gd name="T12" fmla="*/ 137 w 157"/>
                <a:gd name="T13" fmla="*/ 82 h 163"/>
                <a:gd name="T14" fmla="*/ 74 w 157"/>
                <a:gd name="T15" fmla="*/ 29 h 163"/>
                <a:gd name="T16" fmla="*/ 44 w 157"/>
                <a:gd name="T17" fmla="*/ 67 h 163"/>
                <a:gd name="T18" fmla="*/ 107 w 157"/>
                <a:gd name="T19" fmla="*/ 158 h 163"/>
                <a:gd name="T20" fmla="*/ 91 w 157"/>
                <a:gd name="T21" fmla="*/ 161 h 163"/>
                <a:gd name="T22" fmla="*/ 36 w 157"/>
                <a:gd name="T23" fmla="*/ 10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163">
                  <a:moveTo>
                    <a:pt x="36" y="105"/>
                  </a:moveTo>
                  <a:cubicBezTo>
                    <a:pt x="26" y="92"/>
                    <a:pt x="0" y="68"/>
                    <a:pt x="24" y="56"/>
                  </a:cubicBezTo>
                  <a:cubicBezTo>
                    <a:pt x="24" y="65"/>
                    <a:pt x="68" y="22"/>
                    <a:pt x="58" y="18"/>
                  </a:cubicBezTo>
                  <a:cubicBezTo>
                    <a:pt x="63" y="12"/>
                    <a:pt x="65" y="10"/>
                    <a:pt x="67" y="9"/>
                  </a:cubicBezTo>
                  <a:cubicBezTo>
                    <a:pt x="94" y="0"/>
                    <a:pt x="130" y="47"/>
                    <a:pt x="145" y="67"/>
                  </a:cubicBezTo>
                  <a:cubicBezTo>
                    <a:pt x="148" y="79"/>
                    <a:pt x="157" y="105"/>
                    <a:pt x="152" y="111"/>
                  </a:cubicBezTo>
                  <a:cubicBezTo>
                    <a:pt x="109" y="90"/>
                    <a:pt x="137" y="92"/>
                    <a:pt x="137" y="82"/>
                  </a:cubicBezTo>
                  <a:cubicBezTo>
                    <a:pt x="126" y="58"/>
                    <a:pt x="88" y="24"/>
                    <a:pt x="74" y="29"/>
                  </a:cubicBezTo>
                  <a:cubicBezTo>
                    <a:pt x="67" y="35"/>
                    <a:pt x="55" y="60"/>
                    <a:pt x="44" y="67"/>
                  </a:cubicBezTo>
                  <a:cubicBezTo>
                    <a:pt x="34" y="87"/>
                    <a:pt x="92" y="139"/>
                    <a:pt x="107" y="158"/>
                  </a:cubicBezTo>
                  <a:cubicBezTo>
                    <a:pt x="99" y="163"/>
                    <a:pt x="97" y="162"/>
                    <a:pt x="91" y="161"/>
                  </a:cubicBezTo>
                  <a:cubicBezTo>
                    <a:pt x="76" y="145"/>
                    <a:pt x="42" y="111"/>
                    <a:pt x="36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7563961" y="3175000"/>
              <a:ext cx="26988" cy="25400"/>
            </a:xfrm>
            <a:custGeom>
              <a:avLst/>
              <a:gdLst>
                <a:gd name="T0" fmla="*/ 2 w 25"/>
                <a:gd name="T1" fmla="*/ 21 h 25"/>
                <a:gd name="T2" fmla="*/ 8 w 25"/>
                <a:gd name="T3" fmla="*/ 24 h 25"/>
                <a:gd name="T4" fmla="*/ 22 w 25"/>
                <a:gd name="T5" fmla="*/ 4 h 25"/>
                <a:gd name="T6" fmla="*/ 16 w 25"/>
                <a:gd name="T7" fmla="*/ 1 h 25"/>
                <a:gd name="T8" fmla="*/ 7 w 25"/>
                <a:gd name="T9" fmla="*/ 9 h 25"/>
                <a:gd name="T10" fmla="*/ 2 w 25"/>
                <a:gd name="T1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5">
                  <a:moveTo>
                    <a:pt x="2" y="21"/>
                  </a:moveTo>
                  <a:cubicBezTo>
                    <a:pt x="2" y="21"/>
                    <a:pt x="6" y="25"/>
                    <a:pt x="8" y="24"/>
                  </a:cubicBezTo>
                  <a:cubicBezTo>
                    <a:pt x="19" y="14"/>
                    <a:pt x="25" y="7"/>
                    <a:pt x="22" y="4"/>
                  </a:cubicBezTo>
                  <a:cubicBezTo>
                    <a:pt x="19" y="2"/>
                    <a:pt x="18" y="0"/>
                    <a:pt x="16" y="1"/>
                  </a:cubicBezTo>
                  <a:cubicBezTo>
                    <a:pt x="14" y="1"/>
                    <a:pt x="10" y="6"/>
                    <a:pt x="7" y="9"/>
                  </a:cubicBezTo>
                  <a:cubicBezTo>
                    <a:pt x="4" y="13"/>
                    <a:pt x="0" y="16"/>
                    <a:pt x="2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7560786" y="3175000"/>
              <a:ext cx="76200" cy="63500"/>
            </a:xfrm>
            <a:custGeom>
              <a:avLst/>
              <a:gdLst>
                <a:gd name="T0" fmla="*/ 42 w 75"/>
                <a:gd name="T1" fmla="*/ 46 h 63"/>
                <a:gd name="T2" fmla="*/ 26 w 75"/>
                <a:gd name="T3" fmla="*/ 58 h 63"/>
                <a:gd name="T4" fmla="*/ 62 w 75"/>
                <a:gd name="T5" fmla="*/ 40 h 63"/>
                <a:gd name="T6" fmla="*/ 42 w 75"/>
                <a:gd name="T7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63">
                  <a:moveTo>
                    <a:pt x="42" y="46"/>
                  </a:moveTo>
                  <a:cubicBezTo>
                    <a:pt x="61" y="63"/>
                    <a:pt x="36" y="63"/>
                    <a:pt x="26" y="58"/>
                  </a:cubicBezTo>
                  <a:cubicBezTo>
                    <a:pt x="0" y="32"/>
                    <a:pt x="75" y="0"/>
                    <a:pt x="62" y="40"/>
                  </a:cubicBezTo>
                  <a:cubicBezTo>
                    <a:pt x="57" y="58"/>
                    <a:pt x="40" y="31"/>
                    <a:pt x="42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7908449" y="2894013"/>
              <a:ext cx="34925" cy="23812"/>
            </a:xfrm>
            <a:custGeom>
              <a:avLst/>
              <a:gdLst>
                <a:gd name="T0" fmla="*/ 8 w 34"/>
                <a:gd name="T1" fmla="*/ 3 h 24"/>
                <a:gd name="T2" fmla="*/ 25 w 34"/>
                <a:gd name="T3" fmla="*/ 20 h 24"/>
                <a:gd name="T4" fmla="*/ 19 w 34"/>
                <a:gd name="T5" fmla="*/ 7 h 24"/>
                <a:gd name="T6" fmla="*/ 16 w 34"/>
                <a:gd name="T7" fmla="*/ 0 h 24"/>
                <a:gd name="T8" fmla="*/ 8 w 34"/>
                <a:gd name="T9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4">
                  <a:moveTo>
                    <a:pt x="8" y="3"/>
                  </a:moveTo>
                  <a:cubicBezTo>
                    <a:pt x="0" y="13"/>
                    <a:pt x="12" y="24"/>
                    <a:pt x="25" y="20"/>
                  </a:cubicBezTo>
                  <a:cubicBezTo>
                    <a:pt x="34" y="18"/>
                    <a:pt x="20" y="11"/>
                    <a:pt x="19" y="7"/>
                  </a:cubicBezTo>
                  <a:cubicBezTo>
                    <a:pt x="19" y="6"/>
                    <a:pt x="18" y="0"/>
                    <a:pt x="16" y="0"/>
                  </a:cubicBezTo>
                  <a:cubicBezTo>
                    <a:pt x="15" y="0"/>
                    <a:pt x="7" y="1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7914799" y="2919413"/>
              <a:ext cx="19050" cy="31750"/>
            </a:xfrm>
            <a:custGeom>
              <a:avLst/>
              <a:gdLst>
                <a:gd name="T0" fmla="*/ 12 w 18"/>
                <a:gd name="T1" fmla="*/ 2 h 32"/>
                <a:gd name="T2" fmla="*/ 15 w 18"/>
                <a:gd name="T3" fmla="*/ 19 h 32"/>
                <a:gd name="T4" fmla="*/ 5 w 18"/>
                <a:gd name="T5" fmla="*/ 18 h 32"/>
                <a:gd name="T6" fmla="*/ 2 w 18"/>
                <a:gd name="T7" fmla="*/ 3 h 32"/>
                <a:gd name="T8" fmla="*/ 12 w 18"/>
                <a:gd name="T9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12" y="2"/>
                  </a:moveTo>
                  <a:cubicBezTo>
                    <a:pt x="17" y="8"/>
                    <a:pt x="18" y="13"/>
                    <a:pt x="15" y="19"/>
                  </a:cubicBezTo>
                  <a:cubicBezTo>
                    <a:pt x="11" y="28"/>
                    <a:pt x="0" y="32"/>
                    <a:pt x="5" y="18"/>
                  </a:cubicBezTo>
                  <a:cubicBezTo>
                    <a:pt x="6" y="16"/>
                    <a:pt x="3" y="6"/>
                    <a:pt x="2" y="3"/>
                  </a:cubicBezTo>
                  <a:cubicBezTo>
                    <a:pt x="0" y="0"/>
                    <a:pt x="12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7917974" y="2952750"/>
              <a:ext cx="28575" cy="101600"/>
            </a:xfrm>
            <a:custGeom>
              <a:avLst/>
              <a:gdLst>
                <a:gd name="T0" fmla="*/ 24 w 29"/>
                <a:gd name="T1" fmla="*/ 98 h 99"/>
                <a:gd name="T2" fmla="*/ 9 w 29"/>
                <a:gd name="T3" fmla="*/ 82 h 99"/>
                <a:gd name="T4" fmla="*/ 0 w 29"/>
                <a:gd name="T5" fmla="*/ 1 h 99"/>
                <a:gd name="T6" fmla="*/ 6 w 29"/>
                <a:gd name="T7" fmla="*/ 1 h 99"/>
                <a:gd name="T8" fmla="*/ 20 w 29"/>
                <a:gd name="T9" fmla="*/ 51 h 99"/>
                <a:gd name="T10" fmla="*/ 27 w 29"/>
                <a:gd name="T11" fmla="*/ 80 h 99"/>
                <a:gd name="T12" fmla="*/ 24 w 29"/>
                <a:gd name="T13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99">
                  <a:moveTo>
                    <a:pt x="24" y="98"/>
                  </a:moveTo>
                  <a:cubicBezTo>
                    <a:pt x="17" y="96"/>
                    <a:pt x="15" y="92"/>
                    <a:pt x="9" y="82"/>
                  </a:cubicBezTo>
                  <a:cubicBezTo>
                    <a:pt x="7" y="58"/>
                    <a:pt x="14" y="40"/>
                    <a:pt x="0" y="1"/>
                  </a:cubicBezTo>
                  <a:cubicBezTo>
                    <a:pt x="0" y="1"/>
                    <a:pt x="6" y="0"/>
                    <a:pt x="6" y="1"/>
                  </a:cubicBezTo>
                  <a:cubicBezTo>
                    <a:pt x="12" y="16"/>
                    <a:pt x="23" y="39"/>
                    <a:pt x="20" y="51"/>
                  </a:cubicBezTo>
                  <a:cubicBezTo>
                    <a:pt x="18" y="55"/>
                    <a:pt x="25" y="75"/>
                    <a:pt x="27" y="80"/>
                  </a:cubicBezTo>
                  <a:cubicBezTo>
                    <a:pt x="29" y="91"/>
                    <a:pt x="29" y="99"/>
                    <a:pt x="24" y="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7944961" y="2855913"/>
              <a:ext cx="92075" cy="133350"/>
            </a:xfrm>
            <a:custGeom>
              <a:avLst/>
              <a:gdLst>
                <a:gd name="T0" fmla="*/ 12 w 89"/>
                <a:gd name="T1" fmla="*/ 60 h 131"/>
                <a:gd name="T2" fmla="*/ 17 w 89"/>
                <a:gd name="T3" fmla="*/ 79 h 131"/>
                <a:gd name="T4" fmla="*/ 4 w 89"/>
                <a:gd name="T5" fmla="*/ 112 h 131"/>
                <a:gd name="T6" fmla="*/ 7 w 89"/>
                <a:gd name="T7" fmla="*/ 131 h 131"/>
                <a:gd name="T8" fmla="*/ 25 w 89"/>
                <a:gd name="T9" fmla="*/ 111 h 131"/>
                <a:gd name="T10" fmla="*/ 31 w 89"/>
                <a:gd name="T11" fmla="*/ 81 h 131"/>
                <a:gd name="T12" fmla="*/ 42 w 89"/>
                <a:gd name="T13" fmla="*/ 67 h 131"/>
                <a:gd name="T14" fmla="*/ 39 w 89"/>
                <a:gd name="T15" fmla="*/ 94 h 131"/>
                <a:gd name="T16" fmla="*/ 49 w 89"/>
                <a:gd name="T17" fmla="*/ 71 h 131"/>
                <a:gd name="T18" fmla="*/ 60 w 89"/>
                <a:gd name="T19" fmla="*/ 58 h 131"/>
                <a:gd name="T20" fmla="*/ 73 w 89"/>
                <a:gd name="T21" fmla="*/ 80 h 131"/>
                <a:gd name="T22" fmla="*/ 82 w 89"/>
                <a:gd name="T23" fmla="*/ 70 h 131"/>
                <a:gd name="T24" fmla="*/ 64 w 89"/>
                <a:gd name="T25" fmla="*/ 49 h 131"/>
                <a:gd name="T26" fmla="*/ 72 w 89"/>
                <a:gd name="T27" fmla="*/ 39 h 131"/>
                <a:gd name="T28" fmla="*/ 67 w 89"/>
                <a:gd name="T29" fmla="*/ 31 h 131"/>
                <a:gd name="T30" fmla="*/ 42 w 89"/>
                <a:gd name="T31" fmla="*/ 54 h 131"/>
                <a:gd name="T32" fmla="*/ 55 w 89"/>
                <a:gd name="T33" fmla="*/ 27 h 131"/>
                <a:gd name="T34" fmla="*/ 56 w 89"/>
                <a:gd name="T35" fmla="*/ 16 h 131"/>
                <a:gd name="T36" fmla="*/ 39 w 89"/>
                <a:gd name="T37" fmla="*/ 7 h 131"/>
                <a:gd name="T38" fmla="*/ 21 w 89"/>
                <a:gd name="T39" fmla="*/ 12 h 131"/>
                <a:gd name="T40" fmla="*/ 5 w 89"/>
                <a:gd name="T41" fmla="*/ 42 h 131"/>
                <a:gd name="T42" fmla="*/ 20 w 89"/>
                <a:gd name="T43" fmla="*/ 45 h 131"/>
                <a:gd name="T44" fmla="*/ 35 w 89"/>
                <a:gd name="T45" fmla="*/ 28 h 131"/>
                <a:gd name="T46" fmla="*/ 33 w 89"/>
                <a:gd name="T47" fmla="*/ 58 h 131"/>
                <a:gd name="T48" fmla="*/ 34 w 89"/>
                <a:gd name="T49" fmla="*/ 68 h 131"/>
                <a:gd name="T50" fmla="*/ 12 w 89"/>
                <a:gd name="T51" fmla="*/ 6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9" h="131">
                  <a:moveTo>
                    <a:pt x="12" y="60"/>
                  </a:moveTo>
                  <a:cubicBezTo>
                    <a:pt x="7" y="72"/>
                    <a:pt x="13" y="76"/>
                    <a:pt x="17" y="79"/>
                  </a:cubicBezTo>
                  <a:cubicBezTo>
                    <a:pt x="20" y="87"/>
                    <a:pt x="8" y="104"/>
                    <a:pt x="4" y="112"/>
                  </a:cubicBezTo>
                  <a:cubicBezTo>
                    <a:pt x="2" y="117"/>
                    <a:pt x="0" y="126"/>
                    <a:pt x="7" y="131"/>
                  </a:cubicBezTo>
                  <a:cubicBezTo>
                    <a:pt x="20" y="129"/>
                    <a:pt x="23" y="122"/>
                    <a:pt x="25" y="111"/>
                  </a:cubicBezTo>
                  <a:cubicBezTo>
                    <a:pt x="26" y="105"/>
                    <a:pt x="29" y="92"/>
                    <a:pt x="31" y="81"/>
                  </a:cubicBezTo>
                  <a:cubicBezTo>
                    <a:pt x="30" y="82"/>
                    <a:pt x="36" y="68"/>
                    <a:pt x="42" y="67"/>
                  </a:cubicBezTo>
                  <a:cubicBezTo>
                    <a:pt x="49" y="76"/>
                    <a:pt x="33" y="81"/>
                    <a:pt x="39" y="94"/>
                  </a:cubicBezTo>
                  <a:cubicBezTo>
                    <a:pt x="50" y="99"/>
                    <a:pt x="49" y="74"/>
                    <a:pt x="49" y="71"/>
                  </a:cubicBezTo>
                  <a:cubicBezTo>
                    <a:pt x="50" y="60"/>
                    <a:pt x="55" y="45"/>
                    <a:pt x="60" y="58"/>
                  </a:cubicBezTo>
                  <a:cubicBezTo>
                    <a:pt x="65" y="70"/>
                    <a:pt x="66" y="74"/>
                    <a:pt x="73" y="80"/>
                  </a:cubicBezTo>
                  <a:cubicBezTo>
                    <a:pt x="80" y="85"/>
                    <a:pt x="89" y="77"/>
                    <a:pt x="82" y="70"/>
                  </a:cubicBezTo>
                  <a:cubicBezTo>
                    <a:pt x="74" y="66"/>
                    <a:pt x="71" y="71"/>
                    <a:pt x="64" y="49"/>
                  </a:cubicBezTo>
                  <a:cubicBezTo>
                    <a:pt x="63" y="46"/>
                    <a:pt x="66" y="48"/>
                    <a:pt x="72" y="39"/>
                  </a:cubicBezTo>
                  <a:cubicBezTo>
                    <a:pt x="70" y="39"/>
                    <a:pt x="77" y="28"/>
                    <a:pt x="67" y="31"/>
                  </a:cubicBezTo>
                  <a:cubicBezTo>
                    <a:pt x="66" y="32"/>
                    <a:pt x="48" y="60"/>
                    <a:pt x="42" y="54"/>
                  </a:cubicBezTo>
                  <a:cubicBezTo>
                    <a:pt x="36" y="48"/>
                    <a:pt x="52" y="34"/>
                    <a:pt x="55" y="27"/>
                  </a:cubicBezTo>
                  <a:cubicBezTo>
                    <a:pt x="56" y="24"/>
                    <a:pt x="58" y="22"/>
                    <a:pt x="56" y="16"/>
                  </a:cubicBezTo>
                  <a:cubicBezTo>
                    <a:pt x="49" y="18"/>
                    <a:pt x="32" y="28"/>
                    <a:pt x="39" y="7"/>
                  </a:cubicBezTo>
                  <a:cubicBezTo>
                    <a:pt x="39" y="0"/>
                    <a:pt x="22" y="10"/>
                    <a:pt x="21" y="12"/>
                  </a:cubicBezTo>
                  <a:cubicBezTo>
                    <a:pt x="15" y="18"/>
                    <a:pt x="7" y="32"/>
                    <a:pt x="5" y="42"/>
                  </a:cubicBezTo>
                  <a:cubicBezTo>
                    <a:pt x="5" y="59"/>
                    <a:pt x="13" y="50"/>
                    <a:pt x="20" y="45"/>
                  </a:cubicBezTo>
                  <a:cubicBezTo>
                    <a:pt x="23" y="40"/>
                    <a:pt x="26" y="31"/>
                    <a:pt x="35" y="28"/>
                  </a:cubicBezTo>
                  <a:cubicBezTo>
                    <a:pt x="47" y="26"/>
                    <a:pt x="32" y="54"/>
                    <a:pt x="33" y="58"/>
                  </a:cubicBezTo>
                  <a:cubicBezTo>
                    <a:pt x="33" y="63"/>
                    <a:pt x="35" y="66"/>
                    <a:pt x="34" y="68"/>
                  </a:cubicBezTo>
                  <a:cubicBezTo>
                    <a:pt x="24" y="80"/>
                    <a:pt x="18" y="54"/>
                    <a:pt x="12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8016399" y="2894013"/>
              <a:ext cx="73025" cy="39687"/>
            </a:xfrm>
            <a:custGeom>
              <a:avLst/>
              <a:gdLst>
                <a:gd name="T0" fmla="*/ 16 w 72"/>
                <a:gd name="T1" fmla="*/ 0 h 39"/>
                <a:gd name="T2" fmla="*/ 20 w 72"/>
                <a:gd name="T3" fmla="*/ 14 h 39"/>
                <a:gd name="T4" fmla="*/ 39 w 72"/>
                <a:gd name="T5" fmla="*/ 16 h 39"/>
                <a:gd name="T6" fmla="*/ 63 w 72"/>
                <a:gd name="T7" fmla="*/ 25 h 39"/>
                <a:gd name="T8" fmla="*/ 19 w 72"/>
                <a:gd name="T9" fmla="*/ 30 h 39"/>
                <a:gd name="T10" fmla="*/ 3 w 72"/>
                <a:gd name="T11" fmla="*/ 18 h 39"/>
                <a:gd name="T12" fmla="*/ 16 w 72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39">
                  <a:moveTo>
                    <a:pt x="16" y="0"/>
                  </a:moveTo>
                  <a:cubicBezTo>
                    <a:pt x="26" y="5"/>
                    <a:pt x="25" y="3"/>
                    <a:pt x="20" y="14"/>
                  </a:cubicBezTo>
                  <a:cubicBezTo>
                    <a:pt x="18" y="19"/>
                    <a:pt x="38" y="16"/>
                    <a:pt x="39" y="16"/>
                  </a:cubicBezTo>
                  <a:cubicBezTo>
                    <a:pt x="44" y="19"/>
                    <a:pt x="72" y="6"/>
                    <a:pt x="63" y="25"/>
                  </a:cubicBezTo>
                  <a:cubicBezTo>
                    <a:pt x="57" y="39"/>
                    <a:pt x="27" y="34"/>
                    <a:pt x="19" y="30"/>
                  </a:cubicBezTo>
                  <a:cubicBezTo>
                    <a:pt x="16" y="29"/>
                    <a:pt x="0" y="24"/>
                    <a:pt x="3" y="18"/>
                  </a:cubicBezTo>
                  <a:cubicBezTo>
                    <a:pt x="5" y="12"/>
                    <a:pt x="10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7979886" y="2941638"/>
              <a:ext cx="73025" cy="77787"/>
            </a:xfrm>
            <a:custGeom>
              <a:avLst/>
              <a:gdLst>
                <a:gd name="T0" fmla="*/ 4 w 72"/>
                <a:gd name="T1" fmla="*/ 17 h 77"/>
                <a:gd name="T2" fmla="*/ 3 w 72"/>
                <a:gd name="T3" fmla="*/ 43 h 77"/>
                <a:gd name="T4" fmla="*/ 10 w 72"/>
                <a:gd name="T5" fmla="*/ 67 h 77"/>
                <a:gd name="T6" fmla="*/ 20 w 72"/>
                <a:gd name="T7" fmla="*/ 65 h 77"/>
                <a:gd name="T8" fmla="*/ 15 w 72"/>
                <a:gd name="T9" fmla="*/ 41 h 77"/>
                <a:gd name="T10" fmla="*/ 28 w 72"/>
                <a:gd name="T11" fmla="*/ 47 h 77"/>
                <a:gd name="T12" fmla="*/ 41 w 72"/>
                <a:gd name="T13" fmla="*/ 38 h 77"/>
                <a:gd name="T14" fmla="*/ 56 w 72"/>
                <a:gd name="T15" fmla="*/ 20 h 77"/>
                <a:gd name="T16" fmla="*/ 60 w 72"/>
                <a:gd name="T17" fmla="*/ 68 h 77"/>
                <a:gd name="T18" fmla="*/ 72 w 72"/>
                <a:gd name="T19" fmla="*/ 33 h 77"/>
                <a:gd name="T20" fmla="*/ 58 w 72"/>
                <a:gd name="T21" fmla="*/ 3 h 77"/>
                <a:gd name="T22" fmla="*/ 41 w 72"/>
                <a:gd name="T23" fmla="*/ 11 h 77"/>
                <a:gd name="T24" fmla="*/ 36 w 72"/>
                <a:gd name="T25" fmla="*/ 29 h 77"/>
                <a:gd name="T26" fmla="*/ 27 w 72"/>
                <a:gd name="T27" fmla="*/ 17 h 77"/>
                <a:gd name="T28" fmla="*/ 14 w 72"/>
                <a:gd name="T29" fmla="*/ 32 h 77"/>
                <a:gd name="T30" fmla="*/ 9 w 72"/>
                <a:gd name="T31" fmla="*/ 20 h 77"/>
                <a:gd name="T32" fmla="*/ 4 w 72"/>
                <a:gd name="T33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7">
                  <a:moveTo>
                    <a:pt x="4" y="17"/>
                  </a:moveTo>
                  <a:cubicBezTo>
                    <a:pt x="0" y="19"/>
                    <a:pt x="2" y="38"/>
                    <a:pt x="3" y="43"/>
                  </a:cubicBezTo>
                  <a:cubicBezTo>
                    <a:pt x="5" y="53"/>
                    <a:pt x="6" y="58"/>
                    <a:pt x="10" y="67"/>
                  </a:cubicBezTo>
                  <a:cubicBezTo>
                    <a:pt x="13" y="77"/>
                    <a:pt x="23" y="74"/>
                    <a:pt x="20" y="65"/>
                  </a:cubicBezTo>
                  <a:cubicBezTo>
                    <a:pt x="17" y="57"/>
                    <a:pt x="14" y="48"/>
                    <a:pt x="15" y="41"/>
                  </a:cubicBezTo>
                  <a:cubicBezTo>
                    <a:pt x="16" y="32"/>
                    <a:pt x="25" y="34"/>
                    <a:pt x="28" y="47"/>
                  </a:cubicBezTo>
                  <a:cubicBezTo>
                    <a:pt x="33" y="68"/>
                    <a:pt x="36" y="48"/>
                    <a:pt x="41" y="38"/>
                  </a:cubicBezTo>
                  <a:cubicBezTo>
                    <a:pt x="42" y="36"/>
                    <a:pt x="46" y="7"/>
                    <a:pt x="56" y="20"/>
                  </a:cubicBezTo>
                  <a:cubicBezTo>
                    <a:pt x="66" y="27"/>
                    <a:pt x="56" y="67"/>
                    <a:pt x="60" y="68"/>
                  </a:cubicBezTo>
                  <a:cubicBezTo>
                    <a:pt x="68" y="72"/>
                    <a:pt x="71" y="40"/>
                    <a:pt x="72" y="33"/>
                  </a:cubicBezTo>
                  <a:cubicBezTo>
                    <a:pt x="71" y="21"/>
                    <a:pt x="67" y="9"/>
                    <a:pt x="58" y="3"/>
                  </a:cubicBezTo>
                  <a:cubicBezTo>
                    <a:pt x="50" y="0"/>
                    <a:pt x="45" y="3"/>
                    <a:pt x="41" y="11"/>
                  </a:cubicBezTo>
                  <a:cubicBezTo>
                    <a:pt x="41" y="12"/>
                    <a:pt x="41" y="31"/>
                    <a:pt x="36" y="29"/>
                  </a:cubicBezTo>
                  <a:cubicBezTo>
                    <a:pt x="32" y="26"/>
                    <a:pt x="33" y="16"/>
                    <a:pt x="27" y="17"/>
                  </a:cubicBezTo>
                  <a:cubicBezTo>
                    <a:pt x="24" y="19"/>
                    <a:pt x="20" y="33"/>
                    <a:pt x="14" y="32"/>
                  </a:cubicBezTo>
                  <a:cubicBezTo>
                    <a:pt x="13" y="31"/>
                    <a:pt x="9" y="22"/>
                    <a:pt x="9" y="20"/>
                  </a:cubicBezTo>
                  <a:cubicBezTo>
                    <a:pt x="9" y="15"/>
                    <a:pt x="6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8381524" y="2916238"/>
              <a:ext cx="107950" cy="112712"/>
            </a:xfrm>
            <a:custGeom>
              <a:avLst/>
              <a:gdLst>
                <a:gd name="T0" fmla="*/ 94 w 106"/>
                <a:gd name="T1" fmla="*/ 1 h 111"/>
                <a:gd name="T2" fmla="*/ 65 w 106"/>
                <a:gd name="T3" fmla="*/ 27 h 111"/>
                <a:gd name="T4" fmla="*/ 50 w 106"/>
                <a:gd name="T5" fmla="*/ 46 h 111"/>
                <a:gd name="T6" fmla="*/ 26 w 106"/>
                <a:gd name="T7" fmla="*/ 41 h 111"/>
                <a:gd name="T8" fmla="*/ 11 w 106"/>
                <a:gd name="T9" fmla="*/ 57 h 111"/>
                <a:gd name="T10" fmla="*/ 32 w 106"/>
                <a:gd name="T11" fmla="*/ 59 h 111"/>
                <a:gd name="T12" fmla="*/ 41 w 106"/>
                <a:gd name="T13" fmla="*/ 67 h 111"/>
                <a:gd name="T14" fmla="*/ 15 w 106"/>
                <a:gd name="T15" fmla="*/ 92 h 111"/>
                <a:gd name="T16" fmla="*/ 9 w 106"/>
                <a:gd name="T17" fmla="*/ 111 h 111"/>
                <a:gd name="T18" fmla="*/ 46 w 106"/>
                <a:gd name="T19" fmla="*/ 90 h 111"/>
                <a:gd name="T20" fmla="*/ 61 w 106"/>
                <a:gd name="T21" fmla="*/ 71 h 111"/>
                <a:gd name="T22" fmla="*/ 81 w 106"/>
                <a:gd name="T23" fmla="*/ 72 h 111"/>
                <a:gd name="T24" fmla="*/ 103 w 106"/>
                <a:gd name="T25" fmla="*/ 62 h 111"/>
                <a:gd name="T26" fmla="*/ 88 w 106"/>
                <a:gd name="T27" fmla="*/ 61 h 111"/>
                <a:gd name="T28" fmla="*/ 71 w 106"/>
                <a:gd name="T29" fmla="*/ 54 h 111"/>
                <a:gd name="T30" fmla="*/ 103 w 106"/>
                <a:gd name="T31" fmla="*/ 8 h 111"/>
                <a:gd name="T32" fmla="*/ 94 w 106"/>
                <a:gd name="T33" fmla="*/ 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111">
                  <a:moveTo>
                    <a:pt x="94" y="1"/>
                  </a:moveTo>
                  <a:cubicBezTo>
                    <a:pt x="84" y="8"/>
                    <a:pt x="74" y="14"/>
                    <a:pt x="65" y="27"/>
                  </a:cubicBezTo>
                  <a:cubicBezTo>
                    <a:pt x="60" y="37"/>
                    <a:pt x="57" y="48"/>
                    <a:pt x="50" y="46"/>
                  </a:cubicBezTo>
                  <a:cubicBezTo>
                    <a:pt x="42" y="43"/>
                    <a:pt x="32" y="38"/>
                    <a:pt x="26" y="41"/>
                  </a:cubicBezTo>
                  <a:cubicBezTo>
                    <a:pt x="21" y="39"/>
                    <a:pt x="2" y="54"/>
                    <a:pt x="11" y="57"/>
                  </a:cubicBezTo>
                  <a:cubicBezTo>
                    <a:pt x="19" y="60"/>
                    <a:pt x="26" y="62"/>
                    <a:pt x="32" y="59"/>
                  </a:cubicBezTo>
                  <a:cubicBezTo>
                    <a:pt x="46" y="58"/>
                    <a:pt x="49" y="61"/>
                    <a:pt x="41" y="67"/>
                  </a:cubicBezTo>
                  <a:cubicBezTo>
                    <a:pt x="32" y="76"/>
                    <a:pt x="25" y="83"/>
                    <a:pt x="15" y="92"/>
                  </a:cubicBezTo>
                  <a:cubicBezTo>
                    <a:pt x="8" y="99"/>
                    <a:pt x="0" y="106"/>
                    <a:pt x="9" y="111"/>
                  </a:cubicBezTo>
                  <a:cubicBezTo>
                    <a:pt x="17" y="111"/>
                    <a:pt x="40" y="93"/>
                    <a:pt x="46" y="90"/>
                  </a:cubicBezTo>
                  <a:cubicBezTo>
                    <a:pt x="52" y="86"/>
                    <a:pt x="57" y="78"/>
                    <a:pt x="61" y="71"/>
                  </a:cubicBezTo>
                  <a:cubicBezTo>
                    <a:pt x="64" y="62"/>
                    <a:pt x="67" y="68"/>
                    <a:pt x="81" y="72"/>
                  </a:cubicBezTo>
                  <a:cubicBezTo>
                    <a:pt x="96" y="76"/>
                    <a:pt x="94" y="80"/>
                    <a:pt x="103" y="62"/>
                  </a:cubicBezTo>
                  <a:cubicBezTo>
                    <a:pt x="103" y="54"/>
                    <a:pt x="91" y="61"/>
                    <a:pt x="88" y="61"/>
                  </a:cubicBezTo>
                  <a:cubicBezTo>
                    <a:pt x="80" y="58"/>
                    <a:pt x="72" y="57"/>
                    <a:pt x="71" y="54"/>
                  </a:cubicBezTo>
                  <a:cubicBezTo>
                    <a:pt x="71" y="44"/>
                    <a:pt x="98" y="20"/>
                    <a:pt x="103" y="8"/>
                  </a:cubicBezTo>
                  <a:cubicBezTo>
                    <a:pt x="106" y="0"/>
                    <a:pt x="98" y="0"/>
                    <a:pt x="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8446611" y="2997200"/>
              <a:ext cx="33338" cy="53975"/>
            </a:xfrm>
            <a:custGeom>
              <a:avLst/>
              <a:gdLst>
                <a:gd name="T0" fmla="*/ 8 w 34"/>
                <a:gd name="T1" fmla="*/ 36 h 53"/>
                <a:gd name="T2" fmla="*/ 23 w 34"/>
                <a:gd name="T3" fmla="*/ 51 h 53"/>
                <a:gd name="T4" fmla="*/ 31 w 34"/>
                <a:gd name="T5" fmla="*/ 30 h 53"/>
                <a:gd name="T6" fmla="*/ 21 w 34"/>
                <a:gd name="T7" fmla="*/ 17 h 53"/>
                <a:gd name="T8" fmla="*/ 8 w 34"/>
                <a:gd name="T9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3">
                  <a:moveTo>
                    <a:pt x="8" y="36"/>
                  </a:moveTo>
                  <a:cubicBezTo>
                    <a:pt x="11" y="42"/>
                    <a:pt x="18" y="49"/>
                    <a:pt x="23" y="51"/>
                  </a:cubicBezTo>
                  <a:cubicBezTo>
                    <a:pt x="27" y="53"/>
                    <a:pt x="34" y="32"/>
                    <a:pt x="31" y="30"/>
                  </a:cubicBezTo>
                  <a:cubicBezTo>
                    <a:pt x="27" y="27"/>
                    <a:pt x="22" y="19"/>
                    <a:pt x="21" y="17"/>
                  </a:cubicBezTo>
                  <a:cubicBezTo>
                    <a:pt x="7" y="0"/>
                    <a:pt x="0" y="22"/>
                    <a:pt x="8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8724424" y="3140075"/>
              <a:ext cx="149225" cy="114300"/>
            </a:xfrm>
            <a:custGeom>
              <a:avLst/>
              <a:gdLst>
                <a:gd name="T0" fmla="*/ 56 w 147"/>
                <a:gd name="T1" fmla="*/ 45 h 112"/>
                <a:gd name="T2" fmla="*/ 92 w 147"/>
                <a:gd name="T3" fmla="*/ 5 h 112"/>
                <a:gd name="T4" fmla="*/ 53 w 147"/>
                <a:gd name="T5" fmla="*/ 34 h 112"/>
                <a:gd name="T6" fmla="*/ 37 w 147"/>
                <a:gd name="T7" fmla="*/ 23 h 112"/>
                <a:gd name="T8" fmla="*/ 21 w 147"/>
                <a:gd name="T9" fmla="*/ 39 h 112"/>
                <a:gd name="T10" fmla="*/ 31 w 147"/>
                <a:gd name="T11" fmla="*/ 48 h 112"/>
                <a:gd name="T12" fmla="*/ 65 w 147"/>
                <a:gd name="T13" fmla="*/ 67 h 112"/>
                <a:gd name="T14" fmla="*/ 98 w 147"/>
                <a:gd name="T15" fmla="*/ 96 h 112"/>
                <a:gd name="T16" fmla="*/ 104 w 147"/>
                <a:gd name="T17" fmla="*/ 111 h 112"/>
                <a:gd name="T18" fmla="*/ 124 w 147"/>
                <a:gd name="T19" fmla="*/ 104 h 112"/>
                <a:gd name="T20" fmla="*/ 99 w 147"/>
                <a:gd name="T21" fmla="*/ 82 h 112"/>
                <a:gd name="T22" fmla="*/ 130 w 147"/>
                <a:gd name="T23" fmla="*/ 71 h 112"/>
                <a:gd name="T24" fmla="*/ 146 w 147"/>
                <a:gd name="T25" fmla="*/ 56 h 112"/>
                <a:gd name="T26" fmla="*/ 134 w 147"/>
                <a:gd name="T27" fmla="*/ 45 h 112"/>
                <a:gd name="T28" fmla="*/ 116 w 147"/>
                <a:gd name="T29" fmla="*/ 41 h 112"/>
                <a:gd name="T30" fmla="*/ 120 w 147"/>
                <a:gd name="T31" fmla="*/ 35 h 112"/>
                <a:gd name="T32" fmla="*/ 107 w 147"/>
                <a:gd name="T33" fmla="*/ 31 h 112"/>
                <a:gd name="T34" fmla="*/ 106 w 147"/>
                <a:gd name="T35" fmla="*/ 20 h 112"/>
                <a:gd name="T36" fmla="*/ 93 w 147"/>
                <a:gd name="T37" fmla="*/ 22 h 112"/>
                <a:gd name="T38" fmla="*/ 88 w 147"/>
                <a:gd name="T39" fmla="*/ 21 h 112"/>
                <a:gd name="T40" fmla="*/ 88 w 147"/>
                <a:gd name="T41" fmla="*/ 29 h 112"/>
                <a:gd name="T42" fmla="*/ 74 w 147"/>
                <a:gd name="T43" fmla="*/ 37 h 112"/>
                <a:gd name="T44" fmla="*/ 79 w 147"/>
                <a:gd name="T45" fmla="*/ 44 h 112"/>
                <a:gd name="T46" fmla="*/ 100 w 147"/>
                <a:gd name="T47" fmla="*/ 41 h 112"/>
                <a:gd name="T48" fmla="*/ 87 w 147"/>
                <a:gd name="T49" fmla="*/ 58 h 112"/>
                <a:gd name="T50" fmla="*/ 102 w 147"/>
                <a:gd name="T51" fmla="*/ 55 h 112"/>
                <a:gd name="T52" fmla="*/ 130 w 147"/>
                <a:gd name="T53" fmla="*/ 56 h 112"/>
                <a:gd name="T54" fmla="*/ 95 w 147"/>
                <a:gd name="T55" fmla="*/ 64 h 112"/>
                <a:gd name="T56" fmla="*/ 56 w 147"/>
                <a:gd name="T57" fmla="*/ 4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7" h="112">
                  <a:moveTo>
                    <a:pt x="56" y="45"/>
                  </a:moveTo>
                  <a:cubicBezTo>
                    <a:pt x="62" y="35"/>
                    <a:pt x="103" y="12"/>
                    <a:pt x="92" y="5"/>
                  </a:cubicBezTo>
                  <a:cubicBezTo>
                    <a:pt x="83" y="0"/>
                    <a:pt x="62" y="33"/>
                    <a:pt x="53" y="34"/>
                  </a:cubicBezTo>
                  <a:cubicBezTo>
                    <a:pt x="46" y="32"/>
                    <a:pt x="48" y="15"/>
                    <a:pt x="37" y="23"/>
                  </a:cubicBezTo>
                  <a:cubicBezTo>
                    <a:pt x="31" y="28"/>
                    <a:pt x="27" y="34"/>
                    <a:pt x="21" y="39"/>
                  </a:cubicBezTo>
                  <a:cubicBezTo>
                    <a:pt x="0" y="54"/>
                    <a:pt x="21" y="53"/>
                    <a:pt x="31" y="48"/>
                  </a:cubicBezTo>
                  <a:cubicBezTo>
                    <a:pt x="41" y="40"/>
                    <a:pt x="54" y="59"/>
                    <a:pt x="65" y="67"/>
                  </a:cubicBezTo>
                  <a:cubicBezTo>
                    <a:pt x="78" y="82"/>
                    <a:pt x="90" y="82"/>
                    <a:pt x="98" y="96"/>
                  </a:cubicBezTo>
                  <a:cubicBezTo>
                    <a:pt x="103" y="100"/>
                    <a:pt x="77" y="99"/>
                    <a:pt x="104" y="111"/>
                  </a:cubicBezTo>
                  <a:cubicBezTo>
                    <a:pt x="107" y="112"/>
                    <a:pt x="128" y="110"/>
                    <a:pt x="124" y="104"/>
                  </a:cubicBezTo>
                  <a:cubicBezTo>
                    <a:pt x="117" y="96"/>
                    <a:pt x="107" y="90"/>
                    <a:pt x="99" y="82"/>
                  </a:cubicBezTo>
                  <a:cubicBezTo>
                    <a:pt x="70" y="62"/>
                    <a:pt x="106" y="73"/>
                    <a:pt x="130" y="71"/>
                  </a:cubicBezTo>
                  <a:cubicBezTo>
                    <a:pt x="141" y="67"/>
                    <a:pt x="144" y="65"/>
                    <a:pt x="146" y="56"/>
                  </a:cubicBezTo>
                  <a:cubicBezTo>
                    <a:pt x="147" y="47"/>
                    <a:pt x="135" y="44"/>
                    <a:pt x="134" y="45"/>
                  </a:cubicBezTo>
                  <a:cubicBezTo>
                    <a:pt x="127" y="45"/>
                    <a:pt x="121" y="45"/>
                    <a:pt x="116" y="41"/>
                  </a:cubicBezTo>
                  <a:cubicBezTo>
                    <a:pt x="113" y="40"/>
                    <a:pt x="120" y="38"/>
                    <a:pt x="120" y="35"/>
                  </a:cubicBezTo>
                  <a:cubicBezTo>
                    <a:pt x="113" y="26"/>
                    <a:pt x="111" y="37"/>
                    <a:pt x="107" y="31"/>
                  </a:cubicBezTo>
                  <a:cubicBezTo>
                    <a:pt x="99" y="26"/>
                    <a:pt x="113" y="26"/>
                    <a:pt x="106" y="20"/>
                  </a:cubicBezTo>
                  <a:cubicBezTo>
                    <a:pt x="103" y="16"/>
                    <a:pt x="97" y="19"/>
                    <a:pt x="93" y="22"/>
                  </a:cubicBezTo>
                  <a:cubicBezTo>
                    <a:pt x="91" y="24"/>
                    <a:pt x="90" y="19"/>
                    <a:pt x="88" y="21"/>
                  </a:cubicBezTo>
                  <a:cubicBezTo>
                    <a:pt x="85" y="25"/>
                    <a:pt x="93" y="25"/>
                    <a:pt x="88" y="29"/>
                  </a:cubicBezTo>
                  <a:cubicBezTo>
                    <a:pt x="85" y="32"/>
                    <a:pt x="77" y="34"/>
                    <a:pt x="74" y="37"/>
                  </a:cubicBezTo>
                  <a:cubicBezTo>
                    <a:pt x="65" y="47"/>
                    <a:pt x="73" y="51"/>
                    <a:pt x="79" y="44"/>
                  </a:cubicBezTo>
                  <a:cubicBezTo>
                    <a:pt x="83" y="40"/>
                    <a:pt x="109" y="29"/>
                    <a:pt x="100" y="41"/>
                  </a:cubicBezTo>
                  <a:cubicBezTo>
                    <a:pt x="92" y="44"/>
                    <a:pt x="63" y="59"/>
                    <a:pt x="87" y="58"/>
                  </a:cubicBezTo>
                  <a:cubicBezTo>
                    <a:pt x="93" y="58"/>
                    <a:pt x="95" y="57"/>
                    <a:pt x="102" y="55"/>
                  </a:cubicBezTo>
                  <a:cubicBezTo>
                    <a:pt x="112" y="52"/>
                    <a:pt x="113" y="40"/>
                    <a:pt x="130" y="56"/>
                  </a:cubicBezTo>
                  <a:cubicBezTo>
                    <a:pt x="128" y="61"/>
                    <a:pt x="103" y="62"/>
                    <a:pt x="95" y="64"/>
                  </a:cubicBezTo>
                  <a:cubicBezTo>
                    <a:pt x="80" y="69"/>
                    <a:pt x="68" y="63"/>
                    <a:pt x="56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8702199" y="3201988"/>
              <a:ext cx="104775" cy="96837"/>
            </a:xfrm>
            <a:custGeom>
              <a:avLst/>
              <a:gdLst>
                <a:gd name="T0" fmla="*/ 51 w 102"/>
                <a:gd name="T1" fmla="*/ 20 h 96"/>
                <a:gd name="T2" fmla="*/ 96 w 102"/>
                <a:gd name="T3" fmla="*/ 32 h 96"/>
                <a:gd name="T4" fmla="*/ 91 w 102"/>
                <a:gd name="T5" fmla="*/ 50 h 96"/>
                <a:gd name="T6" fmla="*/ 87 w 102"/>
                <a:gd name="T7" fmla="*/ 75 h 96"/>
                <a:gd name="T8" fmla="*/ 66 w 102"/>
                <a:gd name="T9" fmla="*/ 66 h 96"/>
                <a:gd name="T10" fmla="*/ 13 w 102"/>
                <a:gd name="T11" fmla="*/ 57 h 96"/>
                <a:gd name="T12" fmla="*/ 49 w 102"/>
                <a:gd name="T13" fmla="*/ 64 h 96"/>
                <a:gd name="T14" fmla="*/ 36 w 102"/>
                <a:gd name="T15" fmla="*/ 44 h 96"/>
                <a:gd name="T16" fmla="*/ 58 w 102"/>
                <a:gd name="T17" fmla="*/ 41 h 96"/>
                <a:gd name="T18" fmla="*/ 71 w 102"/>
                <a:gd name="T19" fmla="*/ 32 h 96"/>
                <a:gd name="T20" fmla="*/ 51 w 102"/>
                <a:gd name="T21" fmla="*/ 2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96">
                  <a:moveTo>
                    <a:pt x="51" y="20"/>
                  </a:moveTo>
                  <a:cubicBezTo>
                    <a:pt x="69" y="0"/>
                    <a:pt x="80" y="31"/>
                    <a:pt x="96" y="32"/>
                  </a:cubicBezTo>
                  <a:cubicBezTo>
                    <a:pt x="102" y="33"/>
                    <a:pt x="98" y="50"/>
                    <a:pt x="91" y="50"/>
                  </a:cubicBezTo>
                  <a:cubicBezTo>
                    <a:pt x="52" y="45"/>
                    <a:pt x="97" y="69"/>
                    <a:pt x="87" y="75"/>
                  </a:cubicBezTo>
                  <a:cubicBezTo>
                    <a:pt x="79" y="83"/>
                    <a:pt x="75" y="67"/>
                    <a:pt x="66" y="66"/>
                  </a:cubicBezTo>
                  <a:cubicBezTo>
                    <a:pt x="60" y="73"/>
                    <a:pt x="0" y="96"/>
                    <a:pt x="13" y="57"/>
                  </a:cubicBezTo>
                  <a:cubicBezTo>
                    <a:pt x="24" y="54"/>
                    <a:pt x="21" y="77"/>
                    <a:pt x="49" y="64"/>
                  </a:cubicBezTo>
                  <a:cubicBezTo>
                    <a:pt x="72" y="50"/>
                    <a:pt x="41" y="49"/>
                    <a:pt x="36" y="44"/>
                  </a:cubicBezTo>
                  <a:cubicBezTo>
                    <a:pt x="10" y="18"/>
                    <a:pt x="42" y="24"/>
                    <a:pt x="58" y="41"/>
                  </a:cubicBezTo>
                  <a:cubicBezTo>
                    <a:pt x="68" y="51"/>
                    <a:pt x="84" y="34"/>
                    <a:pt x="71" y="32"/>
                  </a:cubicBezTo>
                  <a:cubicBezTo>
                    <a:pt x="61" y="32"/>
                    <a:pt x="57" y="27"/>
                    <a:pt x="5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7255986" y="2773363"/>
              <a:ext cx="1843088" cy="1844674"/>
            </a:xfrm>
            <a:custGeom>
              <a:avLst/>
              <a:gdLst>
                <a:gd name="T0" fmla="*/ 905 w 1809"/>
                <a:gd name="T1" fmla="*/ 1810 h 1810"/>
                <a:gd name="T2" fmla="*/ 905 w 1809"/>
                <a:gd name="T3" fmla="*/ 53 h 1810"/>
                <a:gd name="T4" fmla="*/ 52 w 1809"/>
                <a:gd name="T5" fmla="*/ 905 h 1810"/>
                <a:gd name="T6" fmla="*/ 1566 w 1809"/>
                <a:gd name="T7" fmla="*/ 905 h 1810"/>
                <a:gd name="T8" fmla="*/ 905 w 1809"/>
                <a:gd name="T9" fmla="*/ 243 h 1810"/>
                <a:gd name="T10" fmla="*/ 905 w 1809"/>
                <a:gd name="T11" fmla="*/ 1523 h 1810"/>
                <a:gd name="T12" fmla="*/ 471 w 1809"/>
                <a:gd name="T13" fmla="*/ 546 h 1810"/>
                <a:gd name="T14" fmla="*/ 516 w 1809"/>
                <a:gd name="T15" fmla="*/ 727 h 1810"/>
                <a:gd name="T16" fmla="*/ 501 w 1809"/>
                <a:gd name="T17" fmla="*/ 1168 h 1810"/>
                <a:gd name="T18" fmla="*/ 631 w 1809"/>
                <a:gd name="T19" fmla="*/ 780 h 1810"/>
                <a:gd name="T20" fmla="*/ 745 w 1809"/>
                <a:gd name="T21" fmla="*/ 813 h 1810"/>
                <a:gd name="T22" fmla="*/ 718 w 1809"/>
                <a:gd name="T23" fmla="*/ 956 h 1810"/>
                <a:gd name="T24" fmla="*/ 663 w 1809"/>
                <a:gd name="T25" fmla="*/ 1124 h 1810"/>
                <a:gd name="T26" fmla="*/ 792 w 1809"/>
                <a:gd name="T27" fmla="*/ 1194 h 1810"/>
                <a:gd name="T28" fmla="*/ 793 w 1809"/>
                <a:gd name="T29" fmla="*/ 694 h 1810"/>
                <a:gd name="T30" fmla="*/ 1042 w 1809"/>
                <a:gd name="T31" fmla="*/ 737 h 1810"/>
                <a:gd name="T32" fmla="*/ 953 w 1809"/>
                <a:gd name="T33" fmla="*/ 922 h 1810"/>
                <a:gd name="T34" fmla="*/ 942 w 1809"/>
                <a:gd name="T35" fmla="*/ 957 h 1810"/>
                <a:gd name="T36" fmla="*/ 1008 w 1809"/>
                <a:gd name="T37" fmla="*/ 1266 h 1810"/>
                <a:gd name="T38" fmla="*/ 990 w 1809"/>
                <a:gd name="T39" fmla="*/ 1014 h 1810"/>
                <a:gd name="T40" fmla="*/ 1084 w 1809"/>
                <a:gd name="T41" fmla="*/ 738 h 1810"/>
                <a:gd name="T42" fmla="*/ 1189 w 1809"/>
                <a:gd name="T43" fmla="*/ 742 h 1810"/>
                <a:gd name="T44" fmla="*/ 1251 w 1809"/>
                <a:gd name="T45" fmla="*/ 778 h 1810"/>
                <a:gd name="T46" fmla="*/ 1225 w 1809"/>
                <a:gd name="T47" fmla="*/ 938 h 1810"/>
                <a:gd name="T48" fmla="*/ 1171 w 1809"/>
                <a:gd name="T49" fmla="*/ 1088 h 1810"/>
                <a:gd name="T50" fmla="*/ 1261 w 1809"/>
                <a:gd name="T51" fmla="*/ 835 h 1810"/>
                <a:gd name="T52" fmla="*/ 1145 w 1809"/>
                <a:gd name="T53" fmla="*/ 470 h 1810"/>
                <a:gd name="T54" fmla="*/ 1370 w 1809"/>
                <a:gd name="T55" fmla="*/ 969 h 1810"/>
                <a:gd name="T56" fmla="*/ 1396 w 1809"/>
                <a:gd name="T57" fmla="*/ 1108 h 1810"/>
                <a:gd name="T58" fmla="*/ 1036 w 1809"/>
                <a:gd name="T59" fmla="*/ 1474 h 1810"/>
                <a:gd name="T60" fmla="*/ 799 w 1809"/>
                <a:gd name="T61" fmla="*/ 1482 h 1810"/>
                <a:gd name="T62" fmla="*/ 576 w 1809"/>
                <a:gd name="T63" fmla="*/ 1368 h 1810"/>
                <a:gd name="T64" fmla="*/ 541 w 1809"/>
                <a:gd name="T65" fmla="*/ 1349 h 1810"/>
                <a:gd name="T66" fmla="*/ 489 w 1809"/>
                <a:gd name="T67" fmla="*/ 622 h 1810"/>
                <a:gd name="T68" fmla="*/ 721 w 1809"/>
                <a:gd name="T69" fmla="*/ 794 h 1810"/>
                <a:gd name="T70" fmla="*/ 610 w 1809"/>
                <a:gd name="T71" fmla="*/ 864 h 1810"/>
                <a:gd name="T72" fmla="*/ 669 w 1809"/>
                <a:gd name="T73" fmla="*/ 958 h 1810"/>
                <a:gd name="T74" fmla="*/ 580 w 1809"/>
                <a:gd name="T75" fmla="*/ 903 h 1810"/>
                <a:gd name="T76" fmla="*/ 537 w 1809"/>
                <a:gd name="T77" fmla="*/ 1197 h 1810"/>
                <a:gd name="T78" fmla="*/ 694 w 1809"/>
                <a:gd name="T79" fmla="*/ 1165 h 1810"/>
                <a:gd name="T80" fmla="*/ 629 w 1809"/>
                <a:gd name="T81" fmla="*/ 1210 h 1810"/>
                <a:gd name="T82" fmla="*/ 726 w 1809"/>
                <a:gd name="T83" fmla="*/ 1275 h 1810"/>
                <a:gd name="T84" fmla="*/ 726 w 1809"/>
                <a:gd name="T85" fmla="*/ 1275 h 1810"/>
                <a:gd name="T86" fmla="*/ 801 w 1809"/>
                <a:gd name="T87" fmla="*/ 1332 h 1810"/>
                <a:gd name="T88" fmla="*/ 865 w 1809"/>
                <a:gd name="T89" fmla="*/ 1170 h 1810"/>
                <a:gd name="T90" fmla="*/ 894 w 1809"/>
                <a:gd name="T91" fmla="*/ 1171 h 1810"/>
                <a:gd name="T92" fmla="*/ 841 w 1809"/>
                <a:gd name="T93" fmla="*/ 1350 h 1810"/>
                <a:gd name="T94" fmla="*/ 854 w 1809"/>
                <a:gd name="T95" fmla="*/ 956 h 1810"/>
                <a:gd name="T96" fmla="*/ 798 w 1809"/>
                <a:gd name="T97" fmla="*/ 919 h 1810"/>
                <a:gd name="T98" fmla="*/ 921 w 1809"/>
                <a:gd name="T99" fmla="*/ 930 h 1810"/>
                <a:gd name="T100" fmla="*/ 1174 w 1809"/>
                <a:gd name="T101" fmla="*/ 924 h 1810"/>
                <a:gd name="T102" fmla="*/ 1140 w 1809"/>
                <a:gd name="T103" fmla="*/ 955 h 1810"/>
                <a:gd name="T104" fmla="*/ 1085 w 1809"/>
                <a:gd name="T105" fmla="*/ 1092 h 1810"/>
                <a:gd name="T106" fmla="*/ 1120 w 1809"/>
                <a:gd name="T107" fmla="*/ 1150 h 1810"/>
                <a:gd name="T108" fmla="*/ 1087 w 1809"/>
                <a:gd name="T109" fmla="*/ 1144 h 1810"/>
                <a:gd name="T110" fmla="*/ 1067 w 1809"/>
                <a:gd name="T111" fmla="*/ 1349 h 1810"/>
                <a:gd name="T112" fmla="*/ 1107 w 1809"/>
                <a:gd name="T113" fmla="*/ 1327 h 1810"/>
                <a:gd name="T114" fmla="*/ 1316 w 1809"/>
                <a:gd name="T115" fmla="*/ 1008 h 1810"/>
                <a:gd name="T116" fmla="*/ 990 w 1809"/>
                <a:gd name="T117" fmla="*/ 1329 h 1810"/>
                <a:gd name="T118" fmla="*/ 997 w 1809"/>
                <a:gd name="T119" fmla="*/ 1336 h 1810"/>
                <a:gd name="T120" fmla="*/ 1339 w 1809"/>
                <a:gd name="T121" fmla="*/ 777 h 1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09" h="1810">
                  <a:moveTo>
                    <a:pt x="905" y="0"/>
                  </a:moveTo>
                  <a:cubicBezTo>
                    <a:pt x="1403" y="0"/>
                    <a:pt x="1809" y="407"/>
                    <a:pt x="1809" y="905"/>
                  </a:cubicBezTo>
                  <a:cubicBezTo>
                    <a:pt x="1809" y="1403"/>
                    <a:pt x="1403" y="1810"/>
                    <a:pt x="905" y="1810"/>
                  </a:cubicBezTo>
                  <a:cubicBezTo>
                    <a:pt x="406" y="1810"/>
                    <a:pt x="0" y="1403"/>
                    <a:pt x="0" y="905"/>
                  </a:cubicBezTo>
                  <a:cubicBezTo>
                    <a:pt x="0" y="407"/>
                    <a:pt x="406" y="0"/>
                    <a:pt x="905" y="0"/>
                  </a:cubicBezTo>
                  <a:close/>
                  <a:moveTo>
                    <a:pt x="905" y="53"/>
                  </a:moveTo>
                  <a:cubicBezTo>
                    <a:pt x="1374" y="53"/>
                    <a:pt x="1757" y="436"/>
                    <a:pt x="1757" y="905"/>
                  </a:cubicBezTo>
                  <a:cubicBezTo>
                    <a:pt x="1757" y="1374"/>
                    <a:pt x="1374" y="1757"/>
                    <a:pt x="905" y="1757"/>
                  </a:cubicBezTo>
                  <a:cubicBezTo>
                    <a:pt x="435" y="1757"/>
                    <a:pt x="52" y="1374"/>
                    <a:pt x="52" y="905"/>
                  </a:cubicBezTo>
                  <a:cubicBezTo>
                    <a:pt x="52" y="436"/>
                    <a:pt x="435" y="53"/>
                    <a:pt x="905" y="53"/>
                  </a:cubicBezTo>
                  <a:close/>
                  <a:moveTo>
                    <a:pt x="905" y="243"/>
                  </a:moveTo>
                  <a:cubicBezTo>
                    <a:pt x="1269" y="243"/>
                    <a:pt x="1566" y="541"/>
                    <a:pt x="1566" y="905"/>
                  </a:cubicBezTo>
                  <a:cubicBezTo>
                    <a:pt x="1566" y="1270"/>
                    <a:pt x="1269" y="1567"/>
                    <a:pt x="905" y="1567"/>
                  </a:cubicBezTo>
                  <a:cubicBezTo>
                    <a:pt x="540" y="1567"/>
                    <a:pt x="243" y="1270"/>
                    <a:pt x="243" y="905"/>
                  </a:cubicBezTo>
                  <a:cubicBezTo>
                    <a:pt x="243" y="541"/>
                    <a:pt x="540" y="243"/>
                    <a:pt x="905" y="243"/>
                  </a:cubicBezTo>
                  <a:close/>
                  <a:moveTo>
                    <a:pt x="905" y="287"/>
                  </a:moveTo>
                  <a:cubicBezTo>
                    <a:pt x="1245" y="287"/>
                    <a:pt x="1522" y="565"/>
                    <a:pt x="1522" y="905"/>
                  </a:cubicBezTo>
                  <a:cubicBezTo>
                    <a:pt x="1522" y="1245"/>
                    <a:pt x="1245" y="1523"/>
                    <a:pt x="905" y="1523"/>
                  </a:cubicBezTo>
                  <a:cubicBezTo>
                    <a:pt x="564" y="1523"/>
                    <a:pt x="287" y="1245"/>
                    <a:pt x="287" y="905"/>
                  </a:cubicBezTo>
                  <a:cubicBezTo>
                    <a:pt x="287" y="565"/>
                    <a:pt x="564" y="287"/>
                    <a:pt x="905" y="287"/>
                  </a:cubicBezTo>
                  <a:close/>
                  <a:moveTo>
                    <a:pt x="471" y="546"/>
                  </a:moveTo>
                  <a:cubicBezTo>
                    <a:pt x="549" y="541"/>
                    <a:pt x="593" y="614"/>
                    <a:pt x="512" y="662"/>
                  </a:cubicBezTo>
                  <a:cubicBezTo>
                    <a:pt x="554" y="680"/>
                    <a:pt x="598" y="710"/>
                    <a:pt x="585" y="748"/>
                  </a:cubicBezTo>
                  <a:cubicBezTo>
                    <a:pt x="562" y="757"/>
                    <a:pt x="534" y="728"/>
                    <a:pt x="516" y="727"/>
                  </a:cubicBezTo>
                  <a:cubicBezTo>
                    <a:pt x="512" y="726"/>
                    <a:pt x="488" y="726"/>
                    <a:pt x="474" y="751"/>
                  </a:cubicBezTo>
                  <a:cubicBezTo>
                    <a:pt x="480" y="897"/>
                    <a:pt x="494" y="930"/>
                    <a:pt x="454" y="1056"/>
                  </a:cubicBezTo>
                  <a:cubicBezTo>
                    <a:pt x="439" y="1112"/>
                    <a:pt x="478" y="1146"/>
                    <a:pt x="501" y="1168"/>
                  </a:cubicBezTo>
                  <a:cubicBezTo>
                    <a:pt x="521" y="1167"/>
                    <a:pt x="558" y="1164"/>
                    <a:pt x="579" y="1162"/>
                  </a:cubicBezTo>
                  <a:cubicBezTo>
                    <a:pt x="494" y="1095"/>
                    <a:pt x="483" y="1068"/>
                    <a:pt x="497" y="960"/>
                  </a:cubicBezTo>
                  <a:cubicBezTo>
                    <a:pt x="508" y="867"/>
                    <a:pt x="576" y="835"/>
                    <a:pt x="631" y="780"/>
                  </a:cubicBezTo>
                  <a:cubicBezTo>
                    <a:pt x="558" y="733"/>
                    <a:pt x="616" y="658"/>
                    <a:pt x="664" y="764"/>
                  </a:cubicBezTo>
                  <a:cubicBezTo>
                    <a:pt x="697" y="770"/>
                    <a:pt x="736" y="765"/>
                    <a:pt x="767" y="766"/>
                  </a:cubicBezTo>
                  <a:cubicBezTo>
                    <a:pt x="787" y="779"/>
                    <a:pt x="792" y="813"/>
                    <a:pt x="745" y="813"/>
                  </a:cubicBezTo>
                  <a:cubicBezTo>
                    <a:pt x="734" y="850"/>
                    <a:pt x="723" y="881"/>
                    <a:pt x="713" y="918"/>
                  </a:cubicBezTo>
                  <a:cubicBezTo>
                    <a:pt x="720" y="919"/>
                    <a:pt x="718" y="917"/>
                    <a:pt x="722" y="918"/>
                  </a:cubicBezTo>
                  <a:cubicBezTo>
                    <a:pt x="724" y="923"/>
                    <a:pt x="720" y="948"/>
                    <a:pt x="718" y="956"/>
                  </a:cubicBezTo>
                  <a:cubicBezTo>
                    <a:pt x="715" y="958"/>
                    <a:pt x="705" y="957"/>
                    <a:pt x="702" y="959"/>
                  </a:cubicBezTo>
                  <a:cubicBezTo>
                    <a:pt x="688" y="1011"/>
                    <a:pt x="670" y="1059"/>
                    <a:pt x="656" y="1111"/>
                  </a:cubicBezTo>
                  <a:cubicBezTo>
                    <a:pt x="656" y="1114"/>
                    <a:pt x="660" y="1123"/>
                    <a:pt x="663" y="1124"/>
                  </a:cubicBezTo>
                  <a:cubicBezTo>
                    <a:pt x="685" y="1125"/>
                    <a:pt x="693" y="1123"/>
                    <a:pt x="710" y="1125"/>
                  </a:cubicBezTo>
                  <a:cubicBezTo>
                    <a:pt x="737" y="1136"/>
                    <a:pt x="738" y="1167"/>
                    <a:pt x="746" y="1196"/>
                  </a:cubicBezTo>
                  <a:cubicBezTo>
                    <a:pt x="758" y="1198"/>
                    <a:pt x="780" y="1197"/>
                    <a:pt x="792" y="1194"/>
                  </a:cubicBezTo>
                  <a:cubicBezTo>
                    <a:pt x="799" y="1146"/>
                    <a:pt x="749" y="1106"/>
                    <a:pt x="732" y="1018"/>
                  </a:cubicBezTo>
                  <a:cubicBezTo>
                    <a:pt x="729" y="923"/>
                    <a:pt x="786" y="827"/>
                    <a:pt x="850" y="760"/>
                  </a:cubicBezTo>
                  <a:cubicBezTo>
                    <a:pt x="825" y="724"/>
                    <a:pt x="784" y="765"/>
                    <a:pt x="793" y="694"/>
                  </a:cubicBezTo>
                  <a:cubicBezTo>
                    <a:pt x="810" y="684"/>
                    <a:pt x="820" y="687"/>
                    <a:pt x="835" y="691"/>
                  </a:cubicBezTo>
                  <a:cubicBezTo>
                    <a:pt x="853" y="705"/>
                    <a:pt x="866" y="726"/>
                    <a:pt x="877" y="744"/>
                  </a:cubicBezTo>
                  <a:cubicBezTo>
                    <a:pt x="952" y="729"/>
                    <a:pt x="983" y="719"/>
                    <a:pt x="1042" y="737"/>
                  </a:cubicBezTo>
                  <a:cubicBezTo>
                    <a:pt x="1044" y="748"/>
                    <a:pt x="1044" y="757"/>
                    <a:pt x="1040" y="768"/>
                  </a:cubicBezTo>
                  <a:cubicBezTo>
                    <a:pt x="1029" y="770"/>
                    <a:pt x="1011" y="776"/>
                    <a:pt x="1000" y="779"/>
                  </a:cubicBezTo>
                  <a:cubicBezTo>
                    <a:pt x="982" y="826"/>
                    <a:pt x="970" y="874"/>
                    <a:pt x="953" y="922"/>
                  </a:cubicBezTo>
                  <a:cubicBezTo>
                    <a:pt x="959" y="924"/>
                    <a:pt x="958" y="923"/>
                    <a:pt x="965" y="925"/>
                  </a:cubicBezTo>
                  <a:cubicBezTo>
                    <a:pt x="966" y="940"/>
                    <a:pt x="966" y="946"/>
                    <a:pt x="964" y="953"/>
                  </a:cubicBezTo>
                  <a:cubicBezTo>
                    <a:pt x="956" y="954"/>
                    <a:pt x="951" y="955"/>
                    <a:pt x="942" y="957"/>
                  </a:cubicBezTo>
                  <a:cubicBezTo>
                    <a:pt x="934" y="1008"/>
                    <a:pt x="914" y="1066"/>
                    <a:pt x="906" y="1118"/>
                  </a:cubicBezTo>
                  <a:cubicBezTo>
                    <a:pt x="931" y="1140"/>
                    <a:pt x="973" y="1156"/>
                    <a:pt x="991" y="1178"/>
                  </a:cubicBezTo>
                  <a:cubicBezTo>
                    <a:pt x="998" y="1203"/>
                    <a:pt x="1006" y="1243"/>
                    <a:pt x="1008" y="1266"/>
                  </a:cubicBezTo>
                  <a:cubicBezTo>
                    <a:pt x="1021" y="1258"/>
                    <a:pt x="1034" y="1244"/>
                    <a:pt x="1042" y="1234"/>
                  </a:cubicBezTo>
                  <a:cubicBezTo>
                    <a:pt x="1042" y="1202"/>
                    <a:pt x="1004" y="1176"/>
                    <a:pt x="997" y="1144"/>
                  </a:cubicBezTo>
                  <a:cubicBezTo>
                    <a:pt x="981" y="1092"/>
                    <a:pt x="986" y="1052"/>
                    <a:pt x="990" y="1014"/>
                  </a:cubicBezTo>
                  <a:cubicBezTo>
                    <a:pt x="1005" y="935"/>
                    <a:pt x="1045" y="888"/>
                    <a:pt x="1081" y="822"/>
                  </a:cubicBezTo>
                  <a:cubicBezTo>
                    <a:pt x="1103" y="791"/>
                    <a:pt x="1132" y="783"/>
                    <a:pt x="1153" y="764"/>
                  </a:cubicBezTo>
                  <a:cubicBezTo>
                    <a:pt x="1116" y="737"/>
                    <a:pt x="1101" y="750"/>
                    <a:pt x="1084" y="738"/>
                  </a:cubicBezTo>
                  <a:cubicBezTo>
                    <a:pt x="1071" y="718"/>
                    <a:pt x="1076" y="711"/>
                    <a:pt x="1079" y="706"/>
                  </a:cubicBezTo>
                  <a:cubicBezTo>
                    <a:pt x="1094" y="689"/>
                    <a:pt x="1115" y="692"/>
                    <a:pt x="1138" y="695"/>
                  </a:cubicBezTo>
                  <a:cubicBezTo>
                    <a:pt x="1154" y="705"/>
                    <a:pt x="1172" y="726"/>
                    <a:pt x="1189" y="742"/>
                  </a:cubicBezTo>
                  <a:cubicBezTo>
                    <a:pt x="1226" y="740"/>
                    <a:pt x="1240" y="730"/>
                    <a:pt x="1268" y="741"/>
                  </a:cubicBezTo>
                  <a:cubicBezTo>
                    <a:pt x="1289" y="750"/>
                    <a:pt x="1287" y="760"/>
                    <a:pt x="1276" y="771"/>
                  </a:cubicBezTo>
                  <a:cubicBezTo>
                    <a:pt x="1267" y="774"/>
                    <a:pt x="1257" y="776"/>
                    <a:pt x="1251" y="778"/>
                  </a:cubicBezTo>
                  <a:cubicBezTo>
                    <a:pt x="1236" y="822"/>
                    <a:pt x="1229" y="847"/>
                    <a:pt x="1212" y="908"/>
                  </a:cubicBezTo>
                  <a:cubicBezTo>
                    <a:pt x="1223" y="912"/>
                    <a:pt x="1217" y="910"/>
                    <a:pt x="1224" y="912"/>
                  </a:cubicBezTo>
                  <a:cubicBezTo>
                    <a:pt x="1224" y="917"/>
                    <a:pt x="1227" y="926"/>
                    <a:pt x="1225" y="938"/>
                  </a:cubicBezTo>
                  <a:cubicBezTo>
                    <a:pt x="1224" y="940"/>
                    <a:pt x="1221" y="940"/>
                    <a:pt x="1218" y="942"/>
                  </a:cubicBezTo>
                  <a:cubicBezTo>
                    <a:pt x="1212" y="948"/>
                    <a:pt x="1201" y="958"/>
                    <a:pt x="1197" y="967"/>
                  </a:cubicBezTo>
                  <a:cubicBezTo>
                    <a:pt x="1190" y="1007"/>
                    <a:pt x="1178" y="1048"/>
                    <a:pt x="1171" y="1088"/>
                  </a:cubicBezTo>
                  <a:cubicBezTo>
                    <a:pt x="1186" y="1089"/>
                    <a:pt x="1209" y="1086"/>
                    <a:pt x="1227" y="1085"/>
                  </a:cubicBezTo>
                  <a:cubicBezTo>
                    <a:pt x="1242" y="1091"/>
                    <a:pt x="1243" y="1093"/>
                    <a:pt x="1250" y="1103"/>
                  </a:cubicBezTo>
                  <a:cubicBezTo>
                    <a:pt x="1253" y="1017"/>
                    <a:pt x="1258" y="921"/>
                    <a:pt x="1261" y="835"/>
                  </a:cubicBezTo>
                  <a:cubicBezTo>
                    <a:pt x="1281" y="781"/>
                    <a:pt x="1293" y="763"/>
                    <a:pt x="1341" y="735"/>
                  </a:cubicBezTo>
                  <a:cubicBezTo>
                    <a:pt x="1275" y="594"/>
                    <a:pt x="1211" y="526"/>
                    <a:pt x="1142" y="491"/>
                  </a:cubicBezTo>
                  <a:cubicBezTo>
                    <a:pt x="1124" y="483"/>
                    <a:pt x="1131" y="471"/>
                    <a:pt x="1145" y="470"/>
                  </a:cubicBezTo>
                  <a:cubicBezTo>
                    <a:pt x="1223" y="464"/>
                    <a:pt x="1407" y="650"/>
                    <a:pt x="1428" y="771"/>
                  </a:cubicBezTo>
                  <a:cubicBezTo>
                    <a:pt x="1421" y="823"/>
                    <a:pt x="1413" y="919"/>
                    <a:pt x="1391" y="973"/>
                  </a:cubicBezTo>
                  <a:cubicBezTo>
                    <a:pt x="1384" y="977"/>
                    <a:pt x="1375" y="975"/>
                    <a:pt x="1370" y="969"/>
                  </a:cubicBezTo>
                  <a:cubicBezTo>
                    <a:pt x="1364" y="930"/>
                    <a:pt x="1381" y="877"/>
                    <a:pt x="1368" y="847"/>
                  </a:cubicBezTo>
                  <a:cubicBezTo>
                    <a:pt x="1363" y="833"/>
                    <a:pt x="1348" y="835"/>
                    <a:pt x="1340" y="839"/>
                  </a:cubicBezTo>
                  <a:cubicBezTo>
                    <a:pt x="1321" y="904"/>
                    <a:pt x="1386" y="1024"/>
                    <a:pt x="1396" y="1108"/>
                  </a:cubicBezTo>
                  <a:cubicBezTo>
                    <a:pt x="1370" y="1295"/>
                    <a:pt x="1197" y="1407"/>
                    <a:pt x="1073" y="1435"/>
                  </a:cubicBezTo>
                  <a:cubicBezTo>
                    <a:pt x="1073" y="1444"/>
                    <a:pt x="1074" y="1458"/>
                    <a:pt x="1066" y="1467"/>
                  </a:cubicBezTo>
                  <a:cubicBezTo>
                    <a:pt x="1060" y="1475"/>
                    <a:pt x="1049" y="1488"/>
                    <a:pt x="1036" y="1474"/>
                  </a:cubicBezTo>
                  <a:cubicBezTo>
                    <a:pt x="1032" y="1463"/>
                    <a:pt x="1033" y="1456"/>
                    <a:pt x="1033" y="1443"/>
                  </a:cubicBezTo>
                  <a:cubicBezTo>
                    <a:pt x="961" y="1444"/>
                    <a:pt x="890" y="1448"/>
                    <a:pt x="818" y="1438"/>
                  </a:cubicBezTo>
                  <a:cubicBezTo>
                    <a:pt x="813" y="1452"/>
                    <a:pt x="808" y="1471"/>
                    <a:pt x="799" y="1482"/>
                  </a:cubicBezTo>
                  <a:cubicBezTo>
                    <a:pt x="788" y="1486"/>
                    <a:pt x="780" y="1484"/>
                    <a:pt x="774" y="1476"/>
                  </a:cubicBezTo>
                  <a:cubicBezTo>
                    <a:pt x="772" y="1459"/>
                    <a:pt x="773" y="1452"/>
                    <a:pt x="780" y="1437"/>
                  </a:cubicBezTo>
                  <a:cubicBezTo>
                    <a:pt x="675" y="1427"/>
                    <a:pt x="646" y="1407"/>
                    <a:pt x="576" y="1368"/>
                  </a:cubicBezTo>
                  <a:cubicBezTo>
                    <a:pt x="568" y="1382"/>
                    <a:pt x="565" y="1383"/>
                    <a:pt x="554" y="1388"/>
                  </a:cubicBezTo>
                  <a:cubicBezTo>
                    <a:pt x="537" y="1390"/>
                    <a:pt x="530" y="1382"/>
                    <a:pt x="531" y="1378"/>
                  </a:cubicBezTo>
                  <a:cubicBezTo>
                    <a:pt x="527" y="1373"/>
                    <a:pt x="537" y="1357"/>
                    <a:pt x="541" y="1349"/>
                  </a:cubicBezTo>
                  <a:cubicBezTo>
                    <a:pt x="488" y="1291"/>
                    <a:pt x="444" y="1238"/>
                    <a:pt x="400" y="1166"/>
                  </a:cubicBezTo>
                  <a:cubicBezTo>
                    <a:pt x="360" y="1021"/>
                    <a:pt x="436" y="994"/>
                    <a:pt x="397" y="720"/>
                  </a:cubicBezTo>
                  <a:cubicBezTo>
                    <a:pt x="406" y="682"/>
                    <a:pt x="456" y="649"/>
                    <a:pt x="489" y="622"/>
                  </a:cubicBezTo>
                  <a:cubicBezTo>
                    <a:pt x="497" y="600"/>
                    <a:pt x="485" y="575"/>
                    <a:pt x="471" y="546"/>
                  </a:cubicBezTo>
                  <a:close/>
                  <a:moveTo>
                    <a:pt x="610" y="864"/>
                  </a:moveTo>
                  <a:cubicBezTo>
                    <a:pt x="621" y="830"/>
                    <a:pt x="659" y="788"/>
                    <a:pt x="721" y="794"/>
                  </a:cubicBezTo>
                  <a:cubicBezTo>
                    <a:pt x="708" y="837"/>
                    <a:pt x="688" y="881"/>
                    <a:pt x="682" y="924"/>
                  </a:cubicBezTo>
                  <a:cubicBezTo>
                    <a:pt x="670" y="925"/>
                    <a:pt x="658" y="926"/>
                    <a:pt x="646" y="922"/>
                  </a:cubicBezTo>
                  <a:cubicBezTo>
                    <a:pt x="633" y="907"/>
                    <a:pt x="618" y="886"/>
                    <a:pt x="610" y="864"/>
                  </a:cubicBezTo>
                  <a:close/>
                  <a:moveTo>
                    <a:pt x="580" y="903"/>
                  </a:moveTo>
                  <a:cubicBezTo>
                    <a:pt x="594" y="919"/>
                    <a:pt x="607" y="936"/>
                    <a:pt x="621" y="952"/>
                  </a:cubicBezTo>
                  <a:cubicBezTo>
                    <a:pt x="634" y="960"/>
                    <a:pt x="653" y="958"/>
                    <a:pt x="669" y="958"/>
                  </a:cubicBezTo>
                  <a:cubicBezTo>
                    <a:pt x="653" y="1008"/>
                    <a:pt x="640" y="1058"/>
                    <a:pt x="625" y="1109"/>
                  </a:cubicBezTo>
                  <a:cubicBezTo>
                    <a:pt x="583" y="1107"/>
                    <a:pt x="548" y="1054"/>
                    <a:pt x="548" y="989"/>
                  </a:cubicBezTo>
                  <a:cubicBezTo>
                    <a:pt x="551" y="959"/>
                    <a:pt x="554" y="925"/>
                    <a:pt x="580" y="903"/>
                  </a:cubicBezTo>
                  <a:close/>
                  <a:moveTo>
                    <a:pt x="591" y="1199"/>
                  </a:moveTo>
                  <a:cubicBezTo>
                    <a:pt x="587" y="1223"/>
                    <a:pt x="585" y="1227"/>
                    <a:pt x="576" y="1239"/>
                  </a:cubicBezTo>
                  <a:cubicBezTo>
                    <a:pt x="549" y="1235"/>
                    <a:pt x="539" y="1207"/>
                    <a:pt x="537" y="1197"/>
                  </a:cubicBezTo>
                  <a:cubicBezTo>
                    <a:pt x="544" y="1191"/>
                    <a:pt x="576" y="1190"/>
                    <a:pt x="591" y="1199"/>
                  </a:cubicBezTo>
                  <a:close/>
                  <a:moveTo>
                    <a:pt x="642" y="1159"/>
                  </a:moveTo>
                  <a:cubicBezTo>
                    <a:pt x="661" y="1156"/>
                    <a:pt x="677" y="1157"/>
                    <a:pt x="694" y="1165"/>
                  </a:cubicBezTo>
                  <a:cubicBezTo>
                    <a:pt x="746" y="1217"/>
                    <a:pt x="685" y="1287"/>
                    <a:pt x="645" y="1290"/>
                  </a:cubicBezTo>
                  <a:cubicBezTo>
                    <a:pt x="631" y="1286"/>
                    <a:pt x="621" y="1277"/>
                    <a:pt x="609" y="1268"/>
                  </a:cubicBezTo>
                  <a:cubicBezTo>
                    <a:pt x="613" y="1251"/>
                    <a:pt x="623" y="1226"/>
                    <a:pt x="629" y="1210"/>
                  </a:cubicBezTo>
                  <a:cubicBezTo>
                    <a:pt x="638" y="1209"/>
                    <a:pt x="645" y="1213"/>
                    <a:pt x="654" y="1212"/>
                  </a:cubicBezTo>
                  <a:cubicBezTo>
                    <a:pt x="655" y="1210"/>
                    <a:pt x="675" y="1205"/>
                    <a:pt x="642" y="1159"/>
                  </a:cubicBezTo>
                  <a:close/>
                  <a:moveTo>
                    <a:pt x="726" y="1275"/>
                  </a:moveTo>
                  <a:cubicBezTo>
                    <a:pt x="712" y="1291"/>
                    <a:pt x="704" y="1310"/>
                    <a:pt x="699" y="1324"/>
                  </a:cubicBezTo>
                  <a:cubicBezTo>
                    <a:pt x="717" y="1333"/>
                    <a:pt x="737" y="1332"/>
                    <a:pt x="760" y="1329"/>
                  </a:cubicBezTo>
                  <a:cubicBezTo>
                    <a:pt x="746" y="1321"/>
                    <a:pt x="741" y="1281"/>
                    <a:pt x="726" y="1275"/>
                  </a:cubicBezTo>
                  <a:close/>
                  <a:moveTo>
                    <a:pt x="766" y="1240"/>
                  </a:moveTo>
                  <a:cubicBezTo>
                    <a:pt x="790" y="1244"/>
                    <a:pt x="811" y="1258"/>
                    <a:pt x="829" y="1271"/>
                  </a:cubicBezTo>
                  <a:cubicBezTo>
                    <a:pt x="827" y="1291"/>
                    <a:pt x="829" y="1321"/>
                    <a:pt x="801" y="1332"/>
                  </a:cubicBezTo>
                  <a:cubicBezTo>
                    <a:pt x="791" y="1303"/>
                    <a:pt x="774" y="1269"/>
                    <a:pt x="766" y="1240"/>
                  </a:cubicBezTo>
                  <a:close/>
                  <a:moveTo>
                    <a:pt x="849" y="1153"/>
                  </a:moveTo>
                  <a:cubicBezTo>
                    <a:pt x="856" y="1157"/>
                    <a:pt x="862" y="1162"/>
                    <a:pt x="865" y="1170"/>
                  </a:cubicBezTo>
                  <a:cubicBezTo>
                    <a:pt x="862" y="1182"/>
                    <a:pt x="860" y="1196"/>
                    <a:pt x="849" y="1203"/>
                  </a:cubicBezTo>
                  <a:cubicBezTo>
                    <a:pt x="848" y="1187"/>
                    <a:pt x="847" y="1170"/>
                    <a:pt x="849" y="1153"/>
                  </a:cubicBezTo>
                  <a:close/>
                  <a:moveTo>
                    <a:pt x="894" y="1171"/>
                  </a:moveTo>
                  <a:cubicBezTo>
                    <a:pt x="915" y="1180"/>
                    <a:pt x="945" y="1192"/>
                    <a:pt x="947" y="1210"/>
                  </a:cubicBezTo>
                  <a:cubicBezTo>
                    <a:pt x="954" y="1251"/>
                    <a:pt x="964" y="1270"/>
                    <a:pt x="971" y="1298"/>
                  </a:cubicBezTo>
                  <a:cubicBezTo>
                    <a:pt x="951" y="1323"/>
                    <a:pt x="929" y="1362"/>
                    <a:pt x="841" y="1350"/>
                  </a:cubicBezTo>
                  <a:cubicBezTo>
                    <a:pt x="858" y="1294"/>
                    <a:pt x="877" y="1228"/>
                    <a:pt x="894" y="1171"/>
                  </a:cubicBezTo>
                  <a:close/>
                  <a:moveTo>
                    <a:pt x="798" y="919"/>
                  </a:moveTo>
                  <a:cubicBezTo>
                    <a:pt x="844" y="927"/>
                    <a:pt x="836" y="942"/>
                    <a:pt x="854" y="956"/>
                  </a:cubicBezTo>
                  <a:cubicBezTo>
                    <a:pt x="875" y="962"/>
                    <a:pt x="887" y="964"/>
                    <a:pt x="905" y="966"/>
                  </a:cubicBezTo>
                  <a:cubicBezTo>
                    <a:pt x="892" y="1013"/>
                    <a:pt x="886" y="1063"/>
                    <a:pt x="874" y="1110"/>
                  </a:cubicBezTo>
                  <a:cubicBezTo>
                    <a:pt x="834" y="1079"/>
                    <a:pt x="764" y="1046"/>
                    <a:pt x="798" y="919"/>
                  </a:cubicBezTo>
                  <a:close/>
                  <a:moveTo>
                    <a:pt x="970" y="763"/>
                  </a:moveTo>
                  <a:cubicBezTo>
                    <a:pt x="908" y="750"/>
                    <a:pt x="786" y="825"/>
                    <a:pt x="881" y="919"/>
                  </a:cubicBezTo>
                  <a:cubicBezTo>
                    <a:pt x="892" y="925"/>
                    <a:pt x="908" y="929"/>
                    <a:pt x="921" y="930"/>
                  </a:cubicBezTo>
                  <a:cubicBezTo>
                    <a:pt x="934" y="878"/>
                    <a:pt x="956" y="816"/>
                    <a:pt x="970" y="763"/>
                  </a:cubicBezTo>
                  <a:close/>
                  <a:moveTo>
                    <a:pt x="1219" y="769"/>
                  </a:moveTo>
                  <a:cubicBezTo>
                    <a:pt x="1147" y="789"/>
                    <a:pt x="1085" y="881"/>
                    <a:pt x="1174" y="924"/>
                  </a:cubicBezTo>
                  <a:cubicBezTo>
                    <a:pt x="1187" y="878"/>
                    <a:pt x="1205" y="816"/>
                    <a:pt x="1219" y="769"/>
                  </a:cubicBezTo>
                  <a:close/>
                  <a:moveTo>
                    <a:pt x="1090" y="922"/>
                  </a:moveTo>
                  <a:cubicBezTo>
                    <a:pt x="1117" y="931"/>
                    <a:pt x="1124" y="947"/>
                    <a:pt x="1140" y="955"/>
                  </a:cubicBezTo>
                  <a:cubicBezTo>
                    <a:pt x="1149" y="958"/>
                    <a:pt x="1152" y="960"/>
                    <a:pt x="1165" y="960"/>
                  </a:cubicBezTo>
                  <a:cubicBezTo>
                    <a:pt x="1157" y="1004"/>
                    <a:pt x="1145" y="1050"/>
                    <a:pt x="1137" y="1094"/>
                  </a:cubicBezTo>
                  <a:cubicBezTo>
                    <a:pt x="1122" y="1096"/>
                    <a:pt x="1110" y="1097"/>
                    <a:pt x="1085" y="1092"/>
                  </a:cubicBezTo>
                  <a:cubicBezTo>
                    <a:pt x="1034" y="1066"/>
                    <a:pt x="1063" y="969"/>
                    <a:pt x="1090" y="922"/>
                  </a:cubicBezTo>
                  <a:close/>
                  <a:moveTo>
                    <a:pt x="1087" y="1144"/>
                  </a:moveTo>
                  <a:cubicBezTo>
                    <a:pt x="1107" y="1134"/>
                    <a:pt x="1113" y="1141"/>
                    <a:pt x="1120" y="1150"/>
                  </a:cubicBezTo>
                  <a:cubicBezTo>
                    <a:pt x="1119" y="1166"/>
                    <a:pt x="1114" y="1190"/>
                    <a:pt x="1104" y="1205"/>
                  </a:cubicBezTo>
                  <a:cubicBezTo>
                    <a:pt x="1089" y="1201"/>
                    <a:pt x="1080" y="1176"/>
                    <a:pt x="1078" y="1166"/>
                  </a:cubicBezTo>
                  <a:cubicBezTo>
                    <a:pt x="1079" y="1159"/>
                    <a:pt x="1081" y="1151"/>
                    <a:pt x="1087" y="1144"/>
                  </a:cubicBezTo>
                  <a:close/>
                  <a:moveTo>
                    <a:pt x="1011" y="1316"/>
                  </a:moveTo>
                  <a:cubicBezTo>
                    <a:pt x="1033" y="1292"/>
                    <a:pt x="1067" y="1267"/>
                    <a:pt x="1098" y="1251"/>
                  </a:cubicBezTo>
                  <a:cubicBezTo>
                    <a:pt x="1092" y="1280"/>
                    <a:pt x="1078" y="1318"/>
                    <a:pt x="1067" y="1349"/>
                  </a:cubicBezTo>
                  <a:cubicBezTo>
                    <a:pt x="1048" y="1341"/>
                    <a:pt x="1027" y="1328"/>
                    <a:pt x="1011" y="1316"/>
                  </a:cubicBezTo>
                  <a:close/>
                  <a:moveTo>
                    <a:pt x="1177" y="1133"/>
                  </a:moveTo>
                  <a:cubicBezTo>
                    <a:pt x="1251" y="1085"/>
                    <a:pt x="1313" y="1275"/>
                    <a:pt x="1107" y="1327"/>
                  </a:cubicBezTo>
                  <a:cubicBezTo>
                    <a:pt x="1125" y="1250"/>
                    <a:pt x="1137" y="1205"/>
                    <a:pt x="1146" y="1155"/>
                  </a:cubicBezTo>
                  <a:cubicBezTo>
                    <a:pt x="1155" y="1148"/>
                    <a:pt x="1168" y="1141"/>
                    <a:pt x="1177" y="1133"/>
                  </a:cubicBezTo>
                  <a:close/>
                  <a:moveTo>
                    <a:pt x="1316" y="1008"/>
                  </a:moveTo>
                  <a:cubicBezTo>
                    <a:pt x="1328" y="1034"/>
                    <a:pt x="1357" y="1185"/>
                    <a:pt x="1301" y="1208"/>
                  </a:cubicBezTo>
                  <a:cubicBezTo>
                    <a:pt x="1320" y="1147"/>
                    <a:pt x="1317" y="1067"/>
                    <a:pt x="1316" y="1008"/>
                  </a:cubicBezTo>
                  <a:close/>
                  <a:moveTo>
                    <a:pt x="990" y="1329"/>
                  </a:moveTo>
                  <a:cubicBezTo>
                    <a:pt x="985" y="1336"/>
                    <a:pt x="978" y="1341"/>
                    <a:pt x="970" y="1346"/>
                  </a:cubicBezTo>
                  <a:cubicBezTo>
                    <a:pt x="972" y="1347"/>
                    <a:pt x="973" y="1350"/>
                    <a:pt x="974" y="1351"/>
                  </a:cubicBezTo>
                  <a:cubicBezTo>
                    <a:pt x="982" y="1350"/>
                    <a:pt x="990" y="1344"/>
                    <a:pt x="997" y="1336"/>
                  </a:cubicBezTo>
                  <a:cubicBezTo>
                    <a:pt x="995" y="1332"/>
                    <a:pt x="995" y="1332"/>
                    <a:pt x="990" y="1329"/>
                  </a:cubicBezTo>
                  <a:close/>
                  <a:moveTo>
                    <a:pt x="1304" y="824"/>
                  </a:moveTo>
                  <a:cubicBezTo>
                    <a:pt x="1315" y="814"/>
                    <a:pt x="1333" y="791"/>
                    <a:pt x="1339" y="777"/>
                  </a:cubicBezTo>
                  <a:cubicBezTo>
                    <a:pt x="1348" y="802"/>
                    <a:pt x="1329" y="819"/>
                    <a:pt x="1304" y="8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7343299" y="3660775"/>
              <a:ext cx="1674813" cy="874712"/>
            </a:xfrm>
            <a:custGeom>
              <a:avLst/>
              <a:gdLst>
                <a:gd name="T0" fmla="*/ 124 w 1644"/>
                <a:gd name="T1" fmla="*/ 6 h 859"/>
                <a:gd name="T2" fmla="*/ 2 w 1644"/>
                <a:gd name="T3" fmla="*/ 80 h 859"/>
                <a:gd name="T4" fmla="*/ 158 w 1644"/>
                <a:gd name="T5" fmla="*/ 210 h 859"/>
                <a:gd name="T6" fmla="*/ 76 w 1644"/>
                <a:gd name="T7" fmla="*/ 292 h 859"/>
                <a:gd name="T8" fmla="*/ 46 w 1644"/>
                <a:gd name="T9" fmla="*/ 187 h 859"/>
                <a:gd name="T10" fmla="*/ 44 w 1644"/>
                <a:gd name="T11" fmla="*/ 245 h 859"/>
                <a:gd name="T12" fmla="*/ 144 w 1644"/>
                <a:gd name="T13" fmla="*/ 239 h 859"/>
                <a:gd name="T14" fmla="*/ 77 w 1644"/>
                <a:gd name="T15" fmla="*/ 383 h 859"/>
                <a:gd name="T16" fmla="*/ 230 w 1644"/>
                <a:gd name="T17" fmla="*/ 398 h 859"/>
                <a:gd name="T18" fmla="*/ 173 w 1644"/>
                <a:gd name="T19" fmla="*/ 350 h 859"/>
                <a:gd name="T20" fmla="*/ 261 w 1644"/>
                <a:gd name="T21" fmla="*/ 549 h 859"/>
                <a:gd name="T22" fmla="*/ 210 w 1644"/>
                <a:gd name="T23" fmla="*/ 594 h 859"/>
                <a:gd name="T24" fmla="*/ 250 w 1644"/>
                <a:gd name="T25" fmla="*/ 483 h 859"/>
                <a:gd name="T26" fmla="*/ 326 w 1644"/>
                <a:gd name="T27" fmla="*/ 551 h 859"/>
                <a:gd name="T28" fmla="*/ 309 w 1644"/>
                <a:gd name="T29" fmla="*/ 532 h 859"/>
                <a:gd name="T30" fmla="*/ 253 w 1644"/>
                <a:gd name="T31" fmla="*/ 500 h 859"/>
                <a:gd name="T32" fmla="*/ 221 w 1644"/>
                <a:gd name="T33" fmla="*/ 584 h 859"/>
                <a:gd name="T34" fmla="*/ 250 w 1644"/>
                <a:gd name="T35" fmla="*/ 559 h 859"/>
                <a:gd name="T36" fmla="*/ 338 w 1644"/>
                <a:gd name="T37" fmla="*/ 690 h 859"/>
                <a:gd name="T38" fmla="*/ 417 w 1644"/>
                <a:gd name="T39" fmla="*/ 602 h 859"/>
                <a:gd name="T40" fmla="*/ 349 w 1644"/>
                <a:gd name="T41" fmla="*/ 710 h 859"/>
                <a:gd name="T42" fmla="*/ 434 w 1644"/>
                <a:gd name="T43" fmla="*/ 766 h 859"/>
                <a:gd name="T44" fmla="*/ 434 w 1644"/>
                <a:gd name="T45" fmla="*/ 766 h 859"/>
                <a:gd name="T46" fmla="*/ 665 w 1644"/>
                <a:gd name="T47" fmla="*/ 820 h 859"/>
                <a:gd name="T48" fmla="*/ 575 w 1644"/>
                <a:gd name="T49" fmla="*/ 802 h 859"/>
                <a:gd name="T50" fmla="*/ 593 w 1644"/>
                <a:gd name="T51" fmla="*/ 773 h 859"/>
                <a:gd name="T52" fmla="*/ 644 w 1644"/>
                <a:gd name="T53" fmla="*/ 818 h 859"/>
                <a:gd name="T54" fmla="*/ 751 w 1644"/>
                <a:gd name="T55" fmla="*/ 724 h 859"/>
                <a:gd name="T56" fmla="*/ 852 w 1644"/>
                <a:gd name="T57" fmla="*/ 728 h 859"/>
                <a:gd name="T58" fmla="*/ 763 w 1644"/>
                <a:gd name="T59" fmla="*/ 856 h 859"/>
                <a:gd name="T60" fmla="*/ 936 w 1644"/>
                <a:gd name="T61" fmla="*/ 719 h 859"/>
                <a:gd name="T62" fmla="*/ 984 w 1644"/>
                <a:gd name="T63" fmla="*/ 709 h 859"/>
                <a:gd name="T64" fmla="*/ 1074 w 1644"/>
                <a:gd name="T65" fmla="*/ 781 h 859"/>
                <a:gd name="T66" fmla="*/ 1070 w 1644"/>
                <a:gd name="T67" fmla="*/ 820 h 859"/>
                <a:gd name="T68" fmla="*/ 1227 w 1644"/>
                <a:gd name="T69" fmla="*/ 621 h 859"/>
                <a:gd name="T70" fmla="*/ 1248 w 1644"/>
                <a:gd name="T71" fmla="*/ 672 h 859"/>
                <a:gd name="T72" fmla="*/ 1283 w 1644"/>
                <a:gd name="T73" fmla="*/ 722 h 859"/>
                <a:gd name="T74" fmla="*/ 1299 w 1644"/>
                <a:gd name="T75" fmla="*/ 540 h 859"/>
                <a:gd name="T76" fmla="*/ 1366 w 1644"/>
                <a:gd name="T77" fmla="*/ 556 h 859"/>
                <a:gd name="T78" fmla="*/ 1429 w 1644"/>
                <a:gd name="T79" fmla="*/ 594 h 859"/>
                <a:gd name="T80" fmla="*/ 1349 w 1644"/>
                <a:gd name="T81" fmla="*/ 597 h 859"/>
                <a:gd name="T82" fmla="*/ 1360 w 1644"/>
                <a:gd name="T83" fmla="*/ 662 h 859"/>
                <a:gd name="T84" fmla="*/ 1347 w 1644"/>
                <a:gd name="T85" fmla="*/ 569 h 859"/>
                <a:gd name="T86" fmla="*/ 1309 w 1644"/>
                <a:gd name="T87" fmla="*/ 550 h 859"/>
                <a:gd name="T88" fmla="*/ 1445 w 1644"/>
                <a:gd name="T89" fmla="*/ 504 h 859"/>
                <a:gd name="T90" fmla="*/ 1498 w 1644"/>
                <a:gd name="T91" fmla="*/ 473 h 859"/>
                <a:gd name="T92" fmla="*/ 1467 w 1644"/>
                <a:gd name="T93" fmla="*/ 452 h 859"/>
                <a:gd name="T94" fmla="*/ 1395 w 1644"/>
                <a:gd name="T95" fmla="*/ 483 h 859"/>
                <a:gd name="T96" fmla="*/ 1409 w 1644"/>
                <a:gd name="T97" fmla="*/ 406 h 859"/>
                <a:gd name="T98" fmla="*/ 1421 w 1644"/>
                <a:gd name="T99" fmla="*/ 417 h 859"/>
                <a:gd name="T100" fmla="*/ 1415 w 1644"/>
                <a:gd name="T101" fmla="*/ 471 h 859"/>
                <a:gd name="T102" fmla="*/ 1498 w 1644"/>
                <a:gd name="T103" fmla="*/ 435 h 859"/>
                <a:gd name="T104" fmla="*/ 1483 w 1644"/>
                <a:gd name="T105" fmla="*/ 519 h 859"/>
                <a:gd name="T106" fmla="*/ 1446 w 1644"/>
                <a:gd name="T107" fmla="*/ 333 h 859"/>
                <a:gd name="T108" fmla="*/ 1611 w 1644"/>
                <a:gd name="T109" fmla="*/ 252 h 859"/>
                <a:gd name="T110" fmla="*/ 1505 w 1644"/>
                <a:gd name="T111" fmla="*/ 156 h 859"/>
                <a:gd name="T112" fmla="*/ 1611 w 1644"/>
                <a:gd name="T113" fmla="*/ 252 h 859"/>
                <a:gd name="T114" fmla="*/ 1511 w 1644"/>
                <a:gd name="T115" fmla="*/ 99 h 859"/>
                <a:gd name="T116" fmla="*/ 1519 w 1644"/>
                <a:gd name="T117" fmla="*/ 21 h 859"/>
                <a:gd name="T118" fmla="*/ 1642 w 1644"/>
                <a:gd name="T119" fmla="*/ 84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44" h="859">
                  <a:moveTo>
                    <a:pt x="0" y="62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35" y="109"/>
                    <a:pt x="135" y="109"/>
                    <a:pt x="135" y="109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0" y="62"/>
                    <a:pt x="0" y="62"/>
                    <a:pt x="0" y="62"/>
                  </a:cubicBezTo>
                  <a:close/>
                  <a:moveTo>
                    <a:pt x="74" y="170"/>
                  </a:moveTo>
                  <a:cubicBezTo>
                    <a:pt x="95" y="164"/>
                    <a:pt x="112" y="164"/>
                    <a:pt x="127" y="172"/>
                  </a:cubicBezTo>
                  <a:cubicBezTo>
                    <a:pt x="142" y="179"/>
                    <a:pt x="152" y="192"/>
                    <a:pt x="158" y="210"/>
                  </a:cubicBezTo>
                  <a:cubicBezTo>
                    <a:pt x="161" y="221"/>
                    <a:pt x="161" y="233"/>
                    <a:pt x="159" y="244"/>
                  </a:cubicBezTo>
                  <a:cubicBezTo>
                    <a:pt x="156" y="255"/>
                    <a:pt x="151" y="264"/>
                    <a:pt x="142" y="272"/>
                  </a:cubicBezTo>
                  <a:cubicBezTo>
                    <a:pt x="134" y="280"/>
                    <a:pt x="124" y="286"/>
                    <a:pt x="112" y="290"/>
                  </a:cubicBezTo>
                  <a:cubicBezTo>
                    <a:pt x="99" y="294"/>
                    <a:pt x="87" y="294"/>
                    <a:pt x="76" y="292"/>
                  </a:cubicBezTo>
                  <a:cubicBezTo>
                    <a:pt x="64" y="290"/>
                    <a:pt x="55" y="285"/>
                    <a:pt x="47" y="278"/>
                  </a:cubicBezTo>
                  <a:cubicBezTo>
                    <a:pt x="39" y="270"/>
                    <a:pt x="33" y="260"/>
                    <a:pt x="30" y="249"/>
                  </a:cubicBezTo>
                  <a:cubicBezTo>
                    <a:pt x="27" y="238"/>
                    <a:pt x="26" y="226"/>
                    <a:pt x="29" y="215"/>
                  </a:cubicBezTo>
                  <a:cubicBezTo>
                    <a:pt x="32" y="204"/>
                    <a:pt x="37" y="195"/>
                    <a:pt x="46" y="187"/>
                  </a:cubicBezTo>
                  <a:cubicBezTo>
                    <a:pt x="54" y="179"/>
                    <a:pt x="63" y="173"/>
                    <a:pt x="74" y="170"/>
                  </a:cubicBezTo>
                  <a:close/>
                  <a:moveTo>
                    <a:pt x="79" y="187"/>
                  </a:moveTo>
                  <a:cubicBezTo>
                    <a:pt x="64" y="192"/>
                    <a:pt x="54" y="200"/>
                    <a:pt x="48" y="210"/>
                  </a:cubicBezTo>
                  <a:cubicBezTo>
                    <a:pt x="42" y="221"/>
                    <a:pt x="40" y="233"/>
                    <a:pt x="44" y="245"/>
                  </a:cubicBezTo>
                  <a:cubicBezTo>
                    <a:pt x="48" y="257"/>
                    <a:pt x="55" y="266"/>
                    <a:pt x="66" y="272"/>
                  </a:cubicBezTo>
                  <a:cubicBezTo>
                    <a:pt x="77" y="277"/>
                    <a:pt x="91" y="277"/>
                    <a:pt x="107" y="272"/>
                  </a:cubicBezTo>
                  <a:cubicBezTo>
                    <a:pt x="117" y="269"/>
                    <a:pt x="125" y="265"/>
                    <a:pt x="131" y="259"/>
                  </a:cubicBezTo>
                  <a:cubicBezTo>
                    <a:pt x="138" y="253"/>
                    <a:pt x="142" y="246"/>
                    <a:pt x="144" y="239"/>
                  </a:cubicBezTo>
                  <a:cubicBezTo>
                    <a:pt x="146" y="231"/>
                    <a:pt x="146" y="223"/>
                    <a:pt x="144" y="214"/>
                  </a:cubicBezTo>
                  <a:cubicBezTo>
                    <a:pt x="140" y="202"/>
                    <a:pt x="133" y="194"/>
                    <a:pt x="123" y="188"/>
                  </a:cubicBezTo>
                  <a:cubicBezTo>
                    <a:pt x="112" y="182"/>
                    <a:pt x="98" y="181"/>
                    <a:pt x="79" y="187"/>
                  </a:cubicBezTo>
                  <a:close/>
                  <a:moveTo>
                    <a:pt x="77" y="383"/>
                  </a:moveTo>
                  <a:cubicBezTo>
                    <a:pt x="190" y="322"/>
                    <a:pt x="190" y="322"/>
                    <a:pt x="190" y="322"/>
                  </a:cubicBezTo>
                  <a:cubicBezTo>
                    <a:pt x="198" y="337"/>
                    <a:pt x="198" y="337"/>
                    <a:pt x="198" y="337"/>
                  </a:cubicBezTo>
                  <a:cubicBezTo>
                    <a:pt x="141" y="447"/>
                    <a:pt x="141" y="447"/>
                    <a:pt x="141" y="447"/>
                  </a:cubicBezTo>
                  <a:cubicBezTo>
                    <a:pt x="230" y="398"/>
                    <a:pt x="230" y="398"/>
                    <a:pt x="230" y="398"/>
                  </a:cubicBezTo>
                  <a:cubicBezTo>
                    <a:pt x="238" y="413"/>
                    <a:pt x="238" y="413"/>
                    <a:pt x="238" y="413"/>
                  </a:cubicBezTo>
                  <a:cubicBezTo>
                    <a:pt x="124" y="475"/>
                    <a:pt x="124" y="475"/>
                    <a:pt x="124" y="475"/>
                  </a:cubicBezTo>
                  <a:cubicBezTo>
                    <a:pt x="116" y="459"/>
                    <a:pt x="116" y="459"/>
                    <a:pt x="116" y="459"/>
                  </a:cubicBezTo>
                  <a:cubicBezTo>
                    <a:pt x="173" y="350"/>
                    <a:pt x="173" y="350"/>
                    <a:pt x="173" y="350"/>
                  </a:cubicBezTo>
                  <a:cubicBezTo>
                    <a:pt x="84" y="398"/>
                    <a:pt x="84" y="398"/>
                    <a:pt x="84" y="398"/>
                  </a:cubicBezTo>
                  <a:cubicBezTo>
                    <a:pt x="77" y="383"/>
                    <a:pt x="77" y="383"/>
                    <a:pt x="77" y="383"/>
                  </a:cubicBezTo>
                  <a:close/>
                  <a:moveTo>
                    <a:pt x="250" y="559"/>
                  </a:moveTo>
                  <a:cubicBezTo>
                    <a:pt x="261" y="549"/>
                    <a:pt x="261" y="549"/>
                    <a:pt x="261" y="549"/>
                  </a:cubicBezTo>
                  <a:cubicBezTo>
                    <a:pt x="296" y="592"/>
                    <a:pt x="296" y="592"/>
                    <a:pt x="296" y="592"/>
                  </a:cubicBezTo>
                  <a:cubicBezTo>
                    <a:pt x="260" y="623"/>
                    <a:pt x="260" y="623"/>
                    <a:pt x="260" y="623"/>
                  </a:cubicBezTo>
                  <a:cubicBezTo>
                    <a:pt x="249" y="621"/>
                    <a:pt x="240" y="617"/>
                    <a:pt x="232" y="613"/>
                  </a:cubicBezTo>
                  <a:cubicBezTo>
                    <a:pt x="223" y="608"/>
                    <a:pt x="216" y="602"/>
                    <a:pt x="210" y="594"/>
                  </a:cubicBezTo>
                  <a:cubicBezTo>
                    <a:pt x="202" y="585"/>
                    <a:pt x="197" y="574"/>
                    <a:pt x="194" y="562"/>
                  </a:cubicBezTo>
                  <a:cubicBezTo>
                    <a:pt x="192" y="551"/>
                    <a:pt x="193" y="539"/>
                    <a:pt x="197" y="529"/>
                  </a:cubicBezTo>
                  <a:cubicBezTo>
                    <a:pt x="202" y="518"/>
                    <a:pt x="209" y="508"/>
                    <a:pt x="218" y="500"/>
                  </a:cubicBezTo>
                  <a:cubicBezTo>
                    <a:pt x="228" y="492"/>
                    <a:pt x="239" y="486"/>
                    <a:pt x="250" y="483"/>
                  </a:cubicBezTo>
                  <a:cubicBezTo>
                    <a:pt x="262" y="480"/>
                    <a:pt x="273" y="481"/>
                    <a:pt x="283" y="485"/>
                  </a:cubicBezTo>
                  <a:cubicBezTo>
                    <a:pt x="294" y="489"/>
                    <a:pt x="303" y="496"/>
                    <a:pt x="311" y="506"/>
                  </a:cubicBezTo>
                  <a:cubicBezTo>
                    <a:pt x="317" y="513"/>
                    <a:pt x="321" y="521"/>
                    <a:pt x="324" y="529"/>
                  </a:cubicBezTo>
                  <a:cubicBezTo>
                    <a:pt x="327" y="537"/>
                    <a:pt x="327" y="544"/>
                    <a:pt x="326" y="551"/>
                  </a:cubicBezTo>
                  <a:cubicBezTo>
                    <a:pt x="324" y="558"/>
                    <a:pt x="321" y="565"/>
                    <a:pt x="316" y="572"/>
                  </a:cubicBezTo>
                  <a:cubicBezTo>
                    <a:pt x="303" y="563"/>
                    <a:pt x="303" y="563"/>
                    <a:pt x="303" y="563"/>
                  </a:cubicBezTo>
                  <a:cubicBezTo>
                    <a:pt x="306" y="557"/>
                    <a:pt x="309" y="552"/>
                    <a:pt x="310" y="547"/>
                  </a:cubicBezTo>
                  <a:cubicBezTo>
                    <a:pt x="311" y="543"/>
                    <a:pt x="311" y="538"/>
                    <a:pt x="309" y="532"/>
                  </a:cubicBezTo>
                  <a:cubicBezTo>
                    <a:pt x="307" y="526"/>
                    <a:pt x="304" y="521"/>
                    <a:pt x="300" y="516"/>
                  </a:cubicBezTo>
                  <a:cubicBezTo>
                    <a:pt x="295" y="510"/>
                    <a:pt x="290" y="505"/>
                    <a:pt x="284" y="502"/>
                  </a:cubicBezTo>
                  <a:cubicBezTo>
                    <a:pt x="279" y="499"/>
                    <a:pt x="274" y="498"/>
                    <a:pt x="268" y="498"/>
                  </a:cubicBezTo>
                  <a:cubicBezTo>
                    <a:pt x="263" y="498"/>
                    <a:pt x="258" y="498"/>
                    <a:pt x="253" y="500"/>
                  </a:cubicBezTo>
                  <a:cubicBezTo>
                    <a:pt x="245" y="502"/>
                    <a:pt x="238" y="507"/>
                    <a:pt x="230" y="513"/>
                  </a:cubicBezTo>
                  <a:cubicBezTo>
                    <a:pt x="222" y="520"/>
                    <a:pt x="216" y="528"/>
                    <a:pt x="212" y="536"/>
                  </a:cubicBezTo>
                  <a:cubicBezTo>
                    <a:pt x="209" y="545"/>
                    <a:pt x="208" y="553"/>
                    <a:pt x="210" y="561"/>
                  </a:cubicBezTo>
                  <a:cubicBezTo>
                    <a:pt x="212" y="570"/>
                    <a:pt x="216" y="577"/>
                    <a:pt x="221" y="584"/>
                  </a:cubicBezTo>
                  <a:cubicBezTo>
                    <a:pt x="226" y="589"/>
                    <a:pt x="232" y="594"/>
                    <a:pt x="238" y="598"/>
                  </a:cubicBezTo>
                  <a:cubicBezTo>
                    <a:pt x="245" y="601"/>
                    <a:pt x="251" y="604"/>
                    <a:pt x="256" y="604"/>
                  </a:cubicBezTo>
                  <a:cubicBezTo>
                    <a:pt x="274" y="589"/>
                    <a:pt x="274" y="589"/>
                    <a:pt x="274" y="589"/>
                  </a:cubicBezTo>
                  <a:cubicBezTo>
                    <a:pt x="250" y="559"/>
                    <a:pt x="250" y="559"/>
                    <a:pt x="250" y="559"/>
                  </a:cubicBezTo>
                  <a:close/>
                  <a:moveTo>
                    <a:pt x="322" y="651"/>
                  </a:moveTo>
                  <a:cubicBezTo>
                    <a:pt x="336" y="657"/>
                    <a:pt x="336" y="657"/>
                    <a:pt x="336" y="657"/>
                  </a:cubicBezTo>
                  <a:cubicBezTo>
                    <a:pt x="331" y="666"/>
                    <a:pt x="328" y="673"/>
                    <a:pt x="329" y="678"/>
                  </a:cubicBezTo>
                  <a:cubicBezTo>
                    <a:pt x="330" y="683"/>
                    <a:pt x="333" y="687"/>
                    <a:pt x="338" y="690"/>
                  </a:cubicBezTo>
                  <a:cubicBezTo>
                    <a:pt x="341" y="692"/>
                    <a:pt x="345" y="694"/>
                    <a:pt x="349" y="694"/>
                  </a:cubicBezTo>
                  <a:cubicBezTo>
                    <a:pt x="352" y="694"/>
                    <a:pt x="355" y="693"/>
                    <a:pt x="358" y="690"/>
                  </a:cubicBezTo>
                  <a:cubicBezTo>
                    <a:pt x="361" y="688"/>
                    <a:pt x="365" y="684"/>
                    <a:pt x="369" y="678"/>
                  </a:cubicBezTo>
                  <a:cubicBezTo>
                    <a:pt x="417" y="602"/>
                    <a:pt x="417" y="602"/>
                    <a:pt x="417" y="602"/>
                  </a:cubicBezTo>
                  <a:cubicBezTo>
                    <a:pt x="431" y="611"/>
                    <a:pt x="431" y="611"/>
                    <a:pt x="431" y="611"/>
                  </a:cubicBezTo>
                  <a:cubicBezTo>
                    <a:pt x="383" y="686"/>
                    <a:pt x="383" y="686"/>
                    <a:pt x="383" y="686"/>
                  </a:cubicBezTo>
                  <a:cubicBezTo>
                    <a:pt x="377" y="695"/>
                    <a:pt x="372" y="702"/>
                    <a:pt x="366" y="705"/>
                  </a:cubicBezTo>
                  <a:cubicBezTo>
                    <a:pt x="361" y="709"/>
                    <a:pt x="355" y="711"/>
                    <a:pt x="349" y="710"/>
                  </a:cubicBezTo>
                  <a:cubicBezTo>
                    <a:pt x="342" y="710"/>
                    <a:pt x="336" y="707"/>
                    <a:pt x="329" y="703"/>
                  </a:cubicBezTo>
                  <a:cubicBezTo>
                    <a:pt x="320" y="697"/>
                    <a:pt x="315" y="689"/>
                    <a:pt x="313" y="680"/>
                  </a:cubicBezTo>
                  <a:cubicBezTo>
                    <a:pt x="312" y="671"/>
                    <a:pt x="314" y="662"/>
                    <a:pt x="322" y="651"/>
                  </a:cubicBezTo>
                  <a:close/>
                  <a:moveTo>
                    <a:pt x="434" y="766"/>
                  </a:moveTo>
                  <a:cubicBezTo>
                    <a:pt x="492" y="649"/>
                    <a:pt x="492" y="649"/>
                    <a:pt x="492" y="649"/>
                  </a:cubicBezTo>
                  <a:cubicBezTo>
                    <a:pt x="508" y="657"/>
                    <a:pt x="508" y="657"/>
                    <a:pt x="508" y="657"/>
                  </a:cubicBezTo>
                  <a:cubicBezTo>
                    <a:pt x="449" y="774"/>
                    <a:pt x="449" y="774"/>
                    <a:pt x="449" y="774"/>
                  </a:cubicBezTo>
                  <a:cubicBezTo>
                    <a:pt x="434" y="766"/>
                    <a:pt x="434" y="766"/>
                    <a:pt x="434" y="766"/>
                  </a:cubicBezTo>
                  <a:close/>
                  <a:moveTo>
                    <a:pt x="674" y="713"/>
                  </a:moveTo>
                  <a:cubicBezTo>
                    <a:pt x="691" y="716"/>
                    <a:pt x="691" y="716"/>
                    <a:pt x="691" y="716"/>
                  </a:cubicBezTo>
                  <a:cubicBezTo>
                    <a:pt x="676" y="791"/>
                    <a:pt x="676" y="791"/>
                    <a:pt x="676" y="791"/>
                  </a:cubicBezTo>
                  <a:cubicBezTo>
                    <a:pt x="673" y="803"/>
                    <a:pt x="669" y="813"/>
                    <a:pt x="665" y="820"/>
                  </a:cubicBezTo>
                  <a:cubicBezTo>
                    <a:pt x="660" y="827"/>
                    <a:pt x="654" y="832"/>
                    <a:pt x="646" y="835"/>
                  </a:cubicBezTo>
                  <a:cubicBezTo>
                    <a:pt x="637" y="839"/>
                    <a:pt x="627" y="839"/>
                    <a:pt x="615" y="836"/>
                  </a:cubicBezTo>
                  <a:cubicBezTo>
                    <a:pt x="603" y="834"/>
                    <a:pt x="594" y="830"/>
                    <a:pt x="587" y="824"/>
                  </a:cubicBezTo>
                  <a:cubicBezTo>
                    <a:pt x="580" y="818"/>
                    <a:pt x="576" y="811"/>
                    <a:pt x="575" y="802"/>
                  </a:cubicBezTo>
                  <a:cubicBezTo>
                    <a:pt x="573" y="794"/>
                    <a:pt x="574" y="783"/>
                    <a:pt x="577" y="769"/>
                  </a:cubicBezTo>
                  <a:cubicBezTo>
                    <a:pt x="592" y="695"/>
                    <a:pt x="592" y="695"/>
                    <a:pt x="592" y="695"/>
                  </a:cubicBezTo>
                  <a:cubicBezTo>
                    <a:pt x="609" y="698"/>
                    <a:pt x="609" y="698"/>
                    <a:pt x="609" y="698"/>
                  </a:cubicBezTo>
                  <a:cubicBezTo>
                    <a:pt x="593" y="773"/>
                    <a:pt x="593" y="773"/>
                    <a:pt x="593" y="773"/>
                  </a:cubicBezTo>
                  <a:cubicBezTo>
                    <a:pt x="591" y="784"/>
                    <a:pt x="590" y="792"/>
                    <a:pt x="591" y="798"/>
                  </a:cubicBezTo>
                  <a:cubicBezTo>
                    <a:pt x="592" y="804"/>
                    <a:pt x="595" y="808"/>
                    <a:pt x="599" y="812"/>
                  </a:cubicBezTo>
                  <a:cubicBezTo>
                    <a:pt x="603" y="816"/>
                    <a:pt x="609" y="819"/>
                    <a:pt x="616" y="821"/>
                  </a:cubicBezTo>
                  <a:cubicBezTo>
                    <a:pt x="629" y="823"/>
                    <a:pt x="638" y="822"/>
                    <a:pt x="644" y="818"/>
                  </a:cubicBezTo>
                  <a:cubicBezTo>
                    <a:pt x="651" y="813"/>
                    <a:pt x="656" y="803"/>
                    <a:pt x="659" y="787"/>
                  </a:cubicBezTo>
                  <a:cubicBezTo>
                    <a:pt x="674" y="713"/>
                    <a:pt x="674" y="713"/>
                    <a:pt x="674" y="713"/>
                  </a:cubicBezTo>
                  <a:close/>
                  <a:moveTo>
                    <a:pt x="747" y="856"/>
                  </a:moveTo>
                  <a:cubicBezTo>
                    <a:pt x="751" y="724"/>
                    <a:pt x="751" y="724"/>
                    <a:pt x="751" y="724"/>
                  </a:cubicBezTo>
                  <a:cubicBezTo>
                    <a:pt x="768" y="725"/>
                    <a:pt x="768" y="725"/>
                    <a:pt x="768" y="725"/>
                  </a:cubicBezTo>
                  <a:cubicBezTo>
                    <a:pt x="833" y="830"/>
                    <a:pt x="833" y="830"/>
                    <a:pt x="833" y="830"/>
                  </a:cubicBezTo>
                  <a:cubicBezTo>
                    <a:pt x="836" y="727"/>
                    <a:pt x="836" y="727"/>
                    <a:pt x="836" y="727"/>
                  </a:cubicBezTo>
                  <a:cubicBezTo>
                    <a:pt x="852" y="728"/>
                    <a:pt x="852" y="728"/>
                    <a:pt x="852" y="728"/>
                  </a:cubicBezTo>
                  <a:cubicBezTo>
                    <a:pt x="848" y="859"/>
                    <a:pt x="848" y="859"/>
                    <a:pt x="848" y="859"/>
                  </a:cubicBezTo>
                  <a:cubicBezTo>
                    <a:pt x="830" y="859"/>
                    <a:pt x="830" y="859"/>
                    <a:pt x="830" y="859"/>
                  </a:cubicBezTo>
                  <a:cubicBezTo>
                    <a:pt x="766" y="753"/>
                    <a:pt x="766" y="753"/>
                    <a:pt x="766" y="753"/>
                  </a:cubicBezTo>
                  <a:cubicBezTo>
                    <a:pt x="763" y="856"/>
                    <a:pt x="763" y="856"/>
                    <a:pt x="763" y="856"/>
                  </a:cubicBezTo>
                  <a:cubicBezTo>
                    <a:pt x="747" y="856"/>
                    <a:pt x="747" y="856"/>
                    <a:pt x="747" y="856"/>
                  </a:cubicBezTo>
                  <a:close/>
                  <a:moveTo>
                    <a:pt x="935" y="851"/>
                  </a:moveTo>
                  <a:cubicBezTo>
                    <a:pt x="919" y="721"/>
                    <a:pt x="919" y="721"/>
                    <a:pt x="919" y="721"/>
                  </a:cubicBezTo>
                  <a:cubicBezTo>
                    <a:pt x="936" y="719"/>
                    <a:pt x="936" y="719"/>
                    <a:pt x="936" y="719"/>
                  </a:cubicBezTo>
                  <a:cubicBezTo>
                    <a:pt x="951" y="849"/>
                    <a:pt x="951" y="849"/>
                    <a:pt x="951" y="849"/>
                  </a:cubicBezTo>
                  <a:cubicBezTo>
                    <a:pt x="935" y="851"/>
                    <a:pt x="935" y="851"/>
                    <a:pt x="935" y="851"/>
                  </a:cubicBezTo>
                  <a:close/>
                  <a:moveTo>
                    <a:pt x="1070" y="820"/>
                  </a:moveTo>
                  <a:cubicBezTo>
                    <a:pt x="984" y="709"/>
                    <a:pt x="984" y="709"/>
                    <a:pt x="984" y="709"/>
                  </a:cubicBezTo>
                  <a:cubicBezTo>
                    <a:pt x="1002" y="704"/>
                    <a:pt x="1002" y="704"/>
                    <a:pt x="1002" y="704"/>
                  </a:cubicBezTo>
                  <a:cubicBezTo>
                    <a:pt x="1061" y="785"/>
                    <a:pt x="1061" y="785"/>
                    <a:pt x="1061" y="785"/>
                  </a:cubicBezTo>
                  <a:cubicBezTo>
                    <a:pt x="1066" y="791"/>
                    <a:pt x="1070" y="798"/>
                    <a:pt x="1074" y="803"/>
                  </a:cubicBezTo>
                  <a:cubicBezTo>
                    <a:pt x="1074" y="796"/>
                    <a:pt x="1074" y="788"/>
                    <a:pt x="1074" y="781"/>
                  </a:cubicBezTo>
                  <a:cubicBezTo>
                    <a:pt x="1080" y="679"/>
                    <a:pt x="1080" y="679"/>
                    <a:pt x="1080" y="679"/>
                  </a:cubicBezTo>
                  <a:cubicBezTo>
                    <a:pt x="1097" y="674"/>
                    <a:pt x="1097" y="674"/>
                    <a:pt x="1097" y="674"/>
                  </a:cubicBezTo>
                  <a:cubicBezTo>
                    <a:pt x="1086" y="815"/>
                    <a:pt x="1086" y="815"/>
                    <a:pt x="1086" y="815"/>
                  </a:cubicBezTo>
                  <a:cubicBezTo>
                    <a:pt x="1070" y="820"/>
                    <a:pt x="1070" y="820"/>
                    <a:pt x="1070" y="820"/>
                  </a:cubicBezTo>
                  <a:close/>
                  <a:moveTo>
                    <a:pt x="1198" y="768"/>
                  </a:moveTo>
                  <a:cubicBezTo>
                    <a:pt x="1138" y="652"/>
                    <a:pt x="1138" y="652"/>
                    <a:pt x="1138" y="652"/>
                  </a:cubicBezTo>
                  <a:cubicBezTo>
                    <a:pt x="1220" y="607"/>
                    <a:pt x="1220" y="607"/>
                    <a:pt x="1220" y="607"/>
                  </a:cubicBezTo>
                  <a:cubicBezTo>
                    <a:pt x="1227" y="621"/>
                    <a:pt x="1227" y="621"/>
                    <a:pt x="1227" y="621"/>
                  </a:cubicBezTo>
                  <a:cubicBezTo>
                    <a:pt x="1160" y="657"/>
                    <a:pt x="1160" y="657"/>
                    <a:pt x="1160" y="657"/>
                  </a:cubicBezTo>
                  <a:cubicBezTo>
                    <a:pt x="1178" y="693"/>
                    <a:pt x="1178" y="693"/>
                    <a:pt x="1178" y="693"/>
                  </a:cubicBezTo>
                  <a:cubicBezTo>
                    <a:pt x="1241" y="659"/>
                    <a:pt x="1241" y="659"/>
                    <a:pt x="1241" y="659"/>
                  </a:cubicBezTo>
                  <a:cubicBezTo>
                    <a:pt x="1248" y="672"/>
                    <a:pt x="1248" y="672"/>
                    <a:pt x="1248" y="672"/>
                  </a:cubicBezTo>
                  <a:cubicBezTo>
                    <a:pt x="1185" y="706"/>
                    <a:pt x="1185" y="706"/>
                    <a:pt x="1185" y="706"/>
                  </a:cubicBezTo>
                  <a:cubicBezTo>
                    <a:pt x="1206" y="746"/>
                    <a:pt x="1206" y="746"/>
                    <a:pt x="1206" y="746"/>
                  </a:cubicBezTo>
                  <a:cubicBezTo>
                    <a:pt x="1276" y="708"/>
                    <a:pt x="1276" y="708"/>
                    <a:pt x="1276" y="708"/>
                  </a:cubicBezTo>
                  <a:cubicBezTo>
                    <a:pt x="1283" y="722"/>
                    <a:pt x="1283" y="722"/>
                    <a:pt x="1283" y="722"/>
                  </a:cubicBezTo>
                  <a:cubicBezTo>
                    <a:pt x="1198" y="768"/>
                    <a:pt x="1198" y="768"/>
                    <a:pt x="1198" y="768"/>
                  </a:cubicBezTo>
                  <a:close/>
                  <a:moveTo>
                    <a:pt x="1347" y="675"/>
                  </a:moveTo>
                  <a:cubicBezTo>
                    <a:pt x="1258" y="580"/>
                    <a:pt x="1258" y="580"/>
                    <a:pt x="1258" y="580"/>
                  </a:cubicBezTo>
                  <a:cubicBezTo>
                    <a:pt x="1299" y="540"/>
                    <a:pt x="1299" y="540"/>
                    <a:pt x="1299" y="540"/>
                  </a:cubicBezTo>
                  <a:cubicBezTo>
                    <a:pt x="1307" y="532"/>
                    <a:pt x="1314" y="526"/>
                    <a:pt x="1320" y="524"/>
                  </a:cubicBezTo>
                  <a:cubicBezTo>
                    <a:pt x="1326" y="521"/>
                    <a:pt x="1332" y="521"/>
                    <a:pt x="1339" y="523"/>
                  </a:cubicBezTo>
                  <a:cubicBezTo>
                    <a:pt x="1346" y="524"/>
                    <a:pt x="1351" y="528"/>
                    <a:pt x="1356" y="533"/>
                  </a:cubicBezTo>
                  <a:cubicBezTo>
                    <a:pt x="1363" y="540"/>
                    <a:pt x="1366" y="547"/>
                    <a:pt x="1366" y="556"/>
                  </a:cubicBezTo>
                  <a:cubicBezTo>
                    <a:pt x="1366" y="565"/>
                    <a:pt x="1362" y="574"/>
                    <a:pt x="1355" y="584"/>
                  </a:cubicBezTo>
                  <a:cubicBezTo>
                    <a:pt x="1359" y="583"/>
                    <a:pt x="1363" y="582"/>
                    <a:pt x="1366" y="582"/>
                  </a:cubicBezTo>
                  <a:cubicBezTo>
                    <a:pt x="1373" y="582"/>
                    <a:pt x="1381" y="582"/>
                    <a:pt x="1388" y="584"/>
                  </a:cubicBezTo>
                  <a:cubicBezTo>
                    <a:pt x="1429" y="594"/>
                    <a:pt x="1429" y="594"/>
                    <a:pt x="1429" y="594"/>
                  </a:cubicBezTo>
                  <a:cubicBezTo>
                    <a:pt x="1414" y="609"/>
                    <a:pt x="1414" y="609"/>
                    <a:pt x="1414" y="609"/>
                  </a:cubicBezTo>
                  <a:cubicBezTo>
                    <a:pt x="1383" y="602"/>
                    <a:pt x="1383" y="602"/>
                    <a:pt x="1383" y="602"/>
                  </a:cubicBezTo>
                  <a:cubicBezTo>
                    <a:pt x="1374" y="600"/>
                    <a:pt x="1367" y="598"/>
                    <a:pt x="1362" y="598"/>
                  </a:cubicBezTo>
                  <a:cubicBezTo>
                    <a:pt x="1356" y="597"/>
                    <a:pt x="1352" y="597"/>
                    <a:pt x="1349" y="597"/>
                  </a:cubicBezTo>
                  <a:cubicBezTo>
                    <a:pt x="1346" y="598"/>
                    <a:pt x="1344" y="599"/>
                    <a:pt x="1341" y="600"/>
                  </a:cubicBezTo>
                  <a:cubicBezTo>
                    <a:pt x="1340" y="601"/>
                    <a:pt x="1337" y="603"/>
                    <a:pt x="1334" y="607"/>
                  </a:cubicBezTo>
                  <a:cubicBezTo>
                    <a:pt x="1320" y="621"/>
                    <a:pt x="1320" y="621"/>
                    <a:pt x="1320" y="621"/>
                  </a:cubicBezTo>
                  <a:cubicBezTo>
                    <a:pt x="1360" y="662"/>
                    <a:pt x="1360" y="662"/>
                    <a:pt x="1360" y="662"/>
                  </a:cubicBezTo>
                  <a:cubicBezTo>
                    <a:pt x="1347" y="675"/>
                    <a:pt x="1347" y="675"/>
                    <a:pt x="1347" y="675"/>
                  </a:cubicBezTo>
                  <a:close/>
                  <a:moveTo>
                    <a:pt x="1310" y="610"/>
                  </a:moveTo>
                  <a:cubicBezTo>
                    <a:pt x="1336" y="584"/>
                    <a:pt x="1336" y="584"/>
                    <a:pt x="1336" y="584"/>
                  </a:cubicBezTo>
                  <a:cubicBezTo>
                    <a:pt x="1342" y="578"/>
                    <a:pt x="1345" y="573"/>
                    <a:pt x="1347" y="569"/>
                  </a:cubicBezTo>
                  <a:cubicBezTo>
                    <a:pt x="1349" y="565"/>
                    <a:pt x="1350" y="561"/>
                    <a:pt x="1349" y="556"/>
                  </a:cubicBezTo>
                  <a:cubicBezTo>
                    <a:pt x="1348" y="552"/>
                    <a:pt x="1347" y="549"/>
                    <a:pt x="1344" y="545"/>
                  </a:cubicBezTo>
                  <a:cubicBezTo>
                    <a:pt x="1339" y="541"/>
                    <a:pt x="1334" y="539"/>
                    <a:pt x="1329" y="539"/>
                  </a:cubicBezTo>
                  <a:cubicBezTo>
                    <a:pt x="1323" y="539"/>
                    <a:pt x="1316" y="543"/>
                    <a:pt x="1309" y="550"/>
                  </a:cubicBezTo>
                  <a:cubicBezTo>
                    <a:pt x="1280" y="578"/>
                    <a:pt x="1280" y="578"/>
                    <a:pt x="1280" y="578"/>
                  </a:cubicBezTo>
                  <a:cubicBezTo>
                    <a:pt x="1310" y="610"/>
                    <a:pt x="1310" y="610"/>
                    <a:pt x="1310" y="610"/>
                  </a:cubicBezTo>
                  <a:close/>
                  <a:moveTo>
                    <a:pt x="1437" y="518"/>
                  </a:moveTo>
                  <a:cubicBezTo>
                    <a:pt x="1445" y="504"/>
                    <a:pt x="1445" y="504"/>
                    <a:pt x="1445" y="504"/>
                  </a:cubicBezTo>
                  <a:cubicBezTo>
                    <a:pt x="1450" y="507"/>
                    <a:pt x="1456" y="509"/>
                    <a:pt x="1461" y="509"/>
                  </a:cubicBezTo>
                  <a:cubicBezTo>
                    <a:pt x="1466" y="509"/>
                    <a:pt x="1471" y="507"/>
                    <a:pt x="1476" y="503"/>
                  </a:cubicBezTo>
                  <a:cubicBezTo>
                    <a:pt x="1482" y="500"/>
                    <a:pt x="1486" y="495"/>
                    <a:pt x="1490" y="489"/>
                  </a:cubicBezTo>
                  <a:cubicBezTo>
                    <a:pt x="1494" y="483"/>
                    <a:pt x="1496" y="478"/>
                    <a:pt x="1498" y="473"/>
                  </a:cubicBezTo>
                  <a:cubicBezTo>
                    <a:pt x="1499" y="467"/>
                    <a:pt x="1499" y="463"/>
                    <a:pt x="1497" y="459"/>
                  </a:cubicBezTo>
                  <a:cubicBezTo>
                    <a:pt x="1496" y="455"/>
                    <a:pt x="1493" y="452"/>
                    <a:pt x="1490" y="449"/>
                  </a:cubicBezTo>
                  <a:cubicBezTo>
                    <a:pt x="1487" y="447"/>
                    <a:pt x="1483" y="446"/>
                    <a:pt x="1479" y="446"/>
                  </a:cubicBezTo>
                  <a:cubicBezTo>
                    <a:pt x="1476" y="447"/>
                    <a:pt x="1471" y="448"/>
                    <a:pt x="1467" y="452"/>
                  </a:cubicBezTo>
                  <a:cubicBezTo>
                    <a:pt x="1464" y="454"/>
                    <a:pt x="1458" y="459"/>
                    <a:pt x="1449" y="468"/>
                  </a:cubicBezTo>
                  <a:cubicBezTo>
                    <a:pt x="1440" y="476"/>
                    <a:pt x="1433" y="481"/>
                    <a:pt x="1428" y="484"/>
                  </a:cubicBezTo>
                  <a:cubicBezTo>
                    <a:pt x="1422" y="487"/>
                    <a:pt x="1416" y="489"/>
                    <a:pt x="1410" y="489"/>
                  </a:cubicBezTo>
                  <a:cubicBezTo>
                    <a:pt x="1405" y="489"/>
                    <a:pt x="1400" y="487"/>
                    <a:pt x="1395" y="483"/>
                  </a:cubicBezTo>
                  <a:cubicBezTo>
                    <a:pt x="1389" y="480"/>
                    <a:pt x="1385" y="475"/>
                    <a:pt x="1383" y="468"/>
                  </a:cubicBezTo>
                  <a:cubicBezTo>
                    <a:pt x="1380" y="462"/>
                    <a:pt x="1379" y="455"/>
                    <a:pt x="1381" y="447"/>
                  </a:cubicBezTo>
                  <a:cubicBezTo>
                    <a:pt x="1383" y="440"/>
                    <a:pt x="1386" y="432"/>
                    <a:pt x="1391" y="425"/>
                  </a:cubicBezTo>
                  <a:cubicBezTo>
                    <a:pt x="1396" y="417"/>
                    <a:pt x="1402" y="411"/>
                    <a:pt x="1409" y="406"/>
                  </a:cubicBezTo>
                  <a:cubicBezTo>
                    <a:pt x="1415" y="402"/>
                    <a:pt x="1422" y="400"/>
                    <a:pt x="1429" y="400"/>
                  </a:cubicBezTo>
                  <a:cubicBezTo>
                    <a:pt x="1436" y="400"/>
                    <a:pt x="1443" y="402"/>
                    <a:pt x="1449" y="406"/>
                  </a:cubicBezTo>
                  <a:cubicBezTo>
                    <a:pt x="1441" y="420"/>
                    <a:pt x="1441" y="420"/>
                    <a:pt x="1441" y="420"/>
                  </a:cubicBezTo>
                  <a:cubicBezTo>
                    <a:pt x="1434" y="417"/>
                    <a:pt x="1427" y="416"/>
                    <a:pt x="1421" y="417"/>
                  </a:cubicBezTo>
                  <a:cubicBezTo>
                    <a:pt x="1415" y="419"/>
                    <a:pt x="1409" y="424"/>
                    <a:pt x="1403" y="433"/>
                  </a:cubicBezTo>
                  <a:cubicBezTo>
                    <a:pt x="1398" y="442"/>
                    <a:pt x="1395" y="449"/>
                    <a:pt x="1395" y="455"/>
                  </a:cubicBezTo>
                  <a:cubicBezTo>
                    <a:pt x="1396" y="461"/>
                    <a:pt x="1398" y="466"/>
                    <a:pt x="1403" y="469"/>
                  </a:cubicBezTo>
                  <a:cubicBezTo>
                    <a:pt x="1407" y="472"/>
                    <a:pt x="1411" y="472"/>
                    <a:pt x="1415" y="471"/>
                  </a:cubicBezTo>
                  <a:cubicBezTo>
                    <a:pt x="1419" y="470"/>
                    <a:pt x="1427" y="465"/>
                    <a:pt x="1437" y="455"/>
                  </a:cubicBezTo>
                  <a:cubicBezTo>
                    <a:pt x="1447" y="445"/>
                    <a:pt x="1455" y="438"/>
                    <a:pt x="1460" y="435"/>
                  </a:cubicBezTo>
                  <a:cubicBezTo>
                    <a:pt x="1467" y="431"/>
                    <a:pt x="1474" y="429"/>
                    <a:pt x="1480" y="429"/>
                  </a:cubicBezTo>
                  <a:cubicBezTo>
                    <a:pt x="1486" y="429"/>
                    <a:pt x="1492" y="431"/>
                    <a:pt x="1498" y="435"/>
                  </a:cubicBezTo>
                  <a:cubicBezTo>
                    <a:pt x="1504" y="439"/>
                    <a:pt x="1508" y="444"/>
                    <a:pt x="1511" y="451"/>
                  </a:cubicBezTo>
                  <a:cubicBezTo>
                    <a:pt x="1514" y="457"/>
                    <a:pt x="1514" y="465"/>
                    <a:pt x="1513" y="473"/>
                  </a:cubicBezTo>
                  <a:cubicBezTo>
                    <a:pt x="1512" y="481"/>
                    <a:pt x="1509" y="489"/>
                    <a:pt x="1503" y="497"/>
                  </a:cubicBezTo>
                  <a:cubicBezTo>
                    <a:pt x="1497" y="507"/>
                    <a:pt x="1490" y="514"/>
                    <a:pt x="1483" y="519"/>
                  </a:cubicBezTo>
                  <a:cubicBezTo>
                    <a:pt x="1476" y="523"/>
                    <a:pt x="1468" y="526"/>
                    <a:pt x="1460" y="526"/>
                  </a:cubicBezTo>
                  <a:cubicBezTo>
                    <a:pt x="1452" y="526"/>
                    <a:pt x="1444" y="523"/>
                    <a:pt x="1437" y="518"/>
                  </a:cubicBezTo>
                  <a:close/>
                  <a:moveTo>
                    <a:pt x="1565" y="383"/>
                  </a:moveTo>
                  <a:cubicBezTo>
                    <a:pt x="1446" y="333"/>
                    <a:pt x="1446" y="333"/>
                    <a:pt x="1446" y="333"/>
                  </a:cubicBezTo>
                  <a:cubicBezTo>
                    <a:pt x="1452" y="317"/>
                    <a:pt x="1452" y="317"/>
                    <a:pt x="1452" y="317"/>
                  </a:cubicBezTo>
                  <a:cubicBezTo>
                    <a:pt x="1571" y="367"/>
                    <a:pt x="1571" y="367"/>
                    <a:pt x="1571" y="367"/>
                  </a:cubicBezTo>
                  <a:cubicBezTo>
                    <a:pt x="1565" y="383"/>
                    <a:pt x="1565" y="383"/>
                    <a:pt x="1565" y="383"/>
                  </a:cubicBezTo>
                  <a:close/>
                  <a:moveTo>
                    <a:pt x="1611" y="252"/>
                  </a:moveTo>
                  <a:cubicBezTo>
                    <a:pt x="1503" y="218"/>
                    <a:pt x="1503" y="218"/>
                    <a:pt x="1503" y="218"/>
                  </a:cubicBezTo>
                  <a:cubicBezTo>
                    <a:pt x="1490" y="260"/>
                    <a:pt x="1490" y="260"/>
                    <a:pt x="1490" y="260"/>
                  </a:cubicBezTo>
                  <a:cubicBezTo>
                    <a:pt x="1476" y="255"/>
                    <a:pt x="1476" y="255"/>
                    <a:pt x="1476" y="255"/>
                  </a:cubicBezTo>
                  <a:cubicBezTo>
                    <a:pt x="1505" y="156"/>
                    <a:pt x="1505" y="156"/>
                    <a:pt x="1505" y="156"/>
                  </a:cubicBezTo>
                  <a:cubicBezTo>
                    <a:pt x="1520" y="160"/>
                    <a:pt x="1520" y="160"/>
                    <a:pt x="1520" y="160"/>
                  </a:cubicBezTo>
                  <a:cubicBezTo>
                    <a:pt x="1508" y="202"/>
                    <a:pt x="1508" y="202"/>
                    <a:pt x="1508" y="202"/>
                  </a:cubicBezTo>
                  <a:cubicBezTo>
                    <a:pt x="1616" y="236"/>
                    <a:pt x="1616" y="236"/>
                    <a:pt x="1616" y="236"/>
                  </a:cubicBezTo>
                  <a:cubicBezTo>
                    <a:pt x="1611" y="252"/>
                    <a:pt x="1611" y="252"/>
                    <a:pt x="1611" y="252"/>
                  </a:cubicBezTo>
                  <a:close/>
                  <a:moveTo>
                    <a:pt x="1642" y="84"/>
                  </a:moveTo>
                  <a:cubicBezTo>
                    <a:pt x="1588" y="78"/>
                    <a:pt x="1588" y="78"/>
                    <a:pt x="1588" y="78"/>
                  </a:cubicBezTo>
                  <a:cubicBezTo>
                    <a:pt x="1509" y="120"/>
                    <a:pt x="1509" y="120"/>
                    <a:pt x="1509" y="120"/>
                  </a:cubicBezTo>
                  <a:cubicBezTo>
                    <a:pt x="1511" y="99"/>
                    <a:pt x="1511" y="99"/>
                    <a:pt x="1511" y="99"/>
                  </a:cubicBezTo>
                  <a:cubicBezTo>
                    <a:pt x="1552" y="77"/>
                    <a:pt x="1552" y="77"/>
                    <a:pt x="1552" y="77"/>
                  </a:cubicBezTo>
                  <a:cubicBezTo>
                    <a:pt x="1560" y="74"/>
                    <a:pt x="1567" y="70"/>
                    <a:pt x="1575" y="67"/>
                  </a:cubicBezTo>
                  <a:cubicBezTo>
                    <a:pt x="1569" y="62"/>
                    <a:pt x="1562" y="56"/>
                    <a:pt x="1554" y="50"/>
                  </a:cubicBezTo>
                  <a:cubicBezTo>
                    <a:pt x="1519" y="21"/>
                    <a:pt x="1519" y="21"/>
                    <a:pt x="1519" y="21"/>
                  </a:cubicBezTo>
                  <a:cubicBezTo>
                    <a:pt x="1521" y="0"/>
                    <a:pt x="1521" y="0"/>
                    <a:pt x="1521" y="0"/>
                  </a:cubicBezTo>
                  <a:cubicBezTo>
                    <a:pt x="1589" y="60"/>
                    <a:pt x="1589" y="60"/>
                    <a:pt x="1589" y="60"/>
                  </a:cubicBezTo>
                  <a:cubicBezTo>
                    <a:pt x="1644" y="66"/>
                    <a:pt x="1644" y="66"/>
                    <a:pt x="1644" y="66"/>
                  </a:cubicBezTo>
                  <a:cubicBezTo>
                    <a:pt x="1642" y="84"/>
                    <a:pt x="1642" y="84"/>
                    <a:pt x="1642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973536" y="3170238"/>
              <a:ext cx="58738" cy="96837"/>
            </a:xfrm>
            <a:custGeom>
              <a:avLst/>
              <a:gdLst>
                <a:gd name="T0" fmla="*/ 58 w 58"/>
                <a:gd name="T1" fmla="*/ 91 h 95"/>
                <a:gd name="T2" fmla="*/ 47 w 58"/>
                <a:gd name="T3" fmla="*/ 95 h 95"/>
                <a:gd name="T4" fmla="*/ 21 w 58"/>
                <a:gd name="T5" fmla="*/ 24 h 95"/>
                <a:gd name="T6" fmla="*/ 13 w 58"/>
                <a:gd name="T7" fmla="*/ 35 h 95"/>
                <a:gd name="T8" fmla="*/ 4 w 58"/>
                <a:gd name="T9" fmla="*/ 45 h 95"/>
                <a:gd name="T10" fmla="*/ 0 w 58"/>
                <a:gd name="T11" fmla="*/ 35 h 95"/>
                <a:gd name="T12" fmla="*/ 12 w 58"/>
                <a:gd name="T13" fmla="*/ 18 h 95"/>
                <a:gd name="T14" fmla="*/ 18 w 58"/>
                <a:gd name="T15" fmla="*/ 2 h 95"/>
                <a:gd name="T16" fmla="*/ 25 w 58"/>
                <a:gd name="T17" fmla="*/ 0 h 95"/>
                <a:gd name="T18" fmla="*/ 58 w 58"/>
                <a:gd name="T19" fmla="*/ 9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95">
                  <a:moveTo>
                    <a:pt x="58" y="91"/>
                  </a:moveTo>
                  <a:cubicBezTo>
                    <a:pt x="47" y="95"/>
                    <a:pt x="47" y="95"/>
                    <a:pt x="47" y="9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7"/>
                    <a:pt x="17" y="31"/>
                    <a:pt x="13" y="35"/>
                  </a:cubicBezTo>
                  <a:cubicBezTo>
                    <a:pt x="10" y="39"/>
                    <a:pt x="7" y="43"/>
                    <a:pt x="4" y="4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5" y="29"/>
                    <a:pt x="9" y="24"/>
                    <a:pt x="12" y="18"/>
                  </a:cubicBezTo>
                  <a:cubicBezTo>
                    <a:pt x="15" y="12"/>
                    <a:pt x="17" y="7"/>
                    <a:pt x="18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8" y="91"/>
                    <a:pt x="58" y="91"/>
                    <a:pt x="58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3" name="Freeform 21"/>
            <p:cNvSpPr>
              <a:spLocks noEditPoints="1"/>
            </p:cNvSpPr>
            <p:nvPr/>
          </p:nvSpPr>
          <p:spPr bwMode="auto">
            <a:xfrm>
              <a:off x="8079899" y="3151188"/>
              <a:ext cx="69850" cy="100012"/>
            </a:xfrm>
            <a:custGeom>
              <a:avLst/>
              <a:gdLst>
                <a:gd name="T0" fmla="*/ 11 w 69"/>
                <a:gd name="T1" fmla="*/ 79 h 99"/>
                <a:gd name="T2" fmla="*/ 22 w 69"/>
                <a:gd name="T3" fmla="*/ 76 h 99"/>
                <a:gd name="T4" fmla="*/ 29 w 69"/>
                <a:gd name="T5" fmla="*/ 87 h 99"/>
                <a:gd name="T6" fmla="*/ 40 w 69"/>
                <a:gd name="T7" fmla="*/ 88 h 99"/>
                <a:gd name="T8" fmla="*/ 49 w 69"/>
                <a:gd name="T9" fmla="*/ 84 h 99"/>
                <a:gd name="T10" fmla="*/ 54 w 69"/>
                <a:gd name="T11" fmla="*/ 77 h 99"/>
                <a:gd name="T12" fmla="*/ 57 w 69"/>
                <a:gd name="T13" fmla="*/ 65 h 99"/>
                <a:gd name="T14" fmla="*/ 56 w 69"/>
                <a:gd name="T15" fmla="*/ 50 h 99"/>
                <a:gd name="T16" fmla="*/ 56 w 69"/>
                <a:gd name="T17" fmla="*/ 48 h 99"/>
                <a:gd name="T18" fmla="*/ 48 w 69"/>
                <a:gd name="T19" fmla="*/ 59 h 99"/>
                <a:gd name="T20" fmla="*/ 35 w 69"/>
                <a:gd name="T21" fmla="*/ 64 h 99"/>
                <a:gd name="T22" fmla="*/ 14 w 69"/>
                <a:gd name="T23" fmla="*/ 59 h 99"/>
                <a:gd name="T24" fmla="*/ 2 w 69"/>
                <a:gd name="T25" fmla="*/ 38 h 99"/>
                <a:gd name="T26" fmla="*/ 6 w 69"/>
                <a:gd name="T27" fmla="*/ 14 h 99"/>
                <a:gd name="T28" fmla="*/ 26 w 69"/>
                <a:gd name="T29" fmla="*/ 1 h 99"/>
                <a:gd name="T30" fmla="*/ 44 w 69"/>
                <a:gd name="T31" fmla="*/ 3 h 99"/>
                <a:gd name="T32" fmla="*/ 58 w 69"/>
                <a:gd name="T33" fmla="*/ 15 h 99"/>
                <a:gd name="T34" fmla="*/ 66 w 69"/>
                <a:gd name="T35" fmla="*/ 41 h 99"/>
                <a:gd name="T36" fmla="*/ 68 w 69"/>
                <a:gd name="T37" fmla="*/ 71 h 99"/>
                <a:gd name="T38" fmla="*/ 59 w 69"/>
                <a:gd name="T39" fmla="*/ 89 h 99"/>
                <a:gd name="T40" fmla="*/ 41 w 69"/>
                <a:gd name="T41" fmla="*/ 98 h 99"/>
                <a:gd name="T42" fmla="*/ 22 w 69"/>
                <a:gd name="T43" fmla="*/ 95 h 99"/>
                <a:gd name="T44" fmla="*/ 11 w 69"/>
                <a:gd name="T45" fmla="*/ 79 h 99"/>
                <a:gd name="T46" fmla="*/ 51 w 69"/>
                <a:gd name="T47" fmla="*/ 29 h 99"/>
                <a:gd name="T48" fmla="*/ 43 w 69"/>
                <a:gd name="T49" fmla="*/ 14 h 99"/>
                <a:gd name="T50" fmla="*/ 29 w 69"/>
                <a:gd name="T51" fmla="*/ 10 h 99"/>
                <a:gd name="T52" fmla="*/ 16 w 69"/>
                <a:gd name="T53" fmla="*/ 19 h 99"/>
                <a:gd name="T54" fmla="*/ 14 w 69"/>
                <a:gd name="T55" fmla="*/ 37 h 99"/>
                <a:gd name="T56" fmla="*/ 22 w 69"/>
                <a:gd name="T57" fmla="*/ 50 h 99"/>
                <a:gd name="T58" fmla="*/ 36 w 69"/>
                <a:gd name="T59" fmla="*/ 54 h 99"/>
                <a:gd name="T60" fmla="*/ 48 w 69"/>
                <a:gd name="T61" fmla="*/ 46 h 99"/>
                <a:gd name="T62" fmla="*/ 51 w 69"/>
                <a:gd name="T63" fmla="*/ 2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9" h="99">
                  <a:moveTo>
                    <a:pt x="11" y="79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3" y="81"/>
                    <a:pt x="26" y="85"/>
                    <a:pt x="29" y="87"/>
                  </a:cubicBezTo>
                  <a:cubicBezTo>
                    <a:pt x="32" y="89"/>
                    <a:pt x="36" y="89"/>
                    <a:pt x="40" y="88"/>
                  </a:cubicBezTo>
                  <a:cubicBezTo>
                    <a:pt x="44" y="88"/>
                    <a:pt x="47" y="86"/>
                    <a:pt x="49" y="84"/>
                  </a:cubicBezTo>
                  <a:cubicBezTo>
                    <a:pt x="51" y="82"/>
                    <a:pt x="53" y="80"/>
                    <a:pt x="54" y="77"/>
                  </a:cubicBezTo>
                  <a:cubicBezTo>
                    <a:pt x="56" y="74"/>
                    <a:pt x="56" y="70"/>
                    <a:pt x="57" y="65"/>
                  </a:cubicBezTo>
                  <a:cubicBezTo>
                    <a:pt x="57" y="60"/>
                    <a:pt x="57" y="55"/>
                    <a:pt x="56" y="50"/>
                  </a:cubicBezTo>
                  <a:cubicBezTo>
                    <a:pt x="56" y="50"/>
                    <a:pt x="56" y="49"/>
                    <a:pt x="56" y="48"/>
                  </a:cubicBezTo>
                  <a:cubicBezTo>
                    <a:pt x="54" y="52"/>
                    <a:pt x="51" y="56"/>
                    <a:pt x="48" y="59"/>
                  </a:cubicBezTo>
                  <a:cubicBezTo>
                    <a:pt x="44" y="62"/>
                    <a:pt x="40" y="64"/>
                    <a:pt x="35" y="64"/>
                  </a:cubicBezTo>
                  <a:cubicBezTo>
                    <a:pt x="27" y="66"/>
                    <a:pt x="20" y="64"/>
                    <a:pt x="14" y="59"/>
                  </a:cubicBezTo>
                  <a:cubicBezTo>
                    <a:pt x="7" y="55"/>
                    <a:pt x="3" y="48"/>
                    <a:pt x="2" y="38"/>
                  </a:cubicBezTo>
                  <a:cubicBezTo>
                    <a:pt x="0" y="29"/>
                    <a:pt x="1" y="20"/>
                    <a:pt x="6" y="14"/>
                  </a:cubicBezTo>
                  <a:cubicBezTo>
                    <a:pt x="11" y="7"/>
                    <a:pt x="17" y="3"/>
                    <a:pt x="26" y="1"/>
                  </a:cubicBezTo>
                  <a:cubicBezTo>
                    <a:pt x="32" y="0"/>
                    <a:pt x="38" y="1"/>
                    <a:pt x="44" y="3"/>
                  </a:cubicBezTo>
                  <a:cubicBezTo>
                    <a:pt x="49" y="5"/>
                    <a:pt x="54" y="9"/>
                    <a:pt x="58" y="15"/>
                  </a:cubicBezTo>
                  <a:cubicBezTo>
                    <a:pt x="61" y="21"/>
                    <a:pt x="64" y="29"/>
                    <a:pt x="66" y="41"/>
                  </a:cubicBezTo>
                  <a:cubicBezTo>
                    <a:pt x="69" y="53"/>
                    <a:pt x="69" y="63"/>
                    <a:pt x="68" y="71"/>
                  </a:cubicBezTo>
                  <a:cubicBezTo>
                    <a:pt x="66" y="78"/>
                    <a:pt x="63" y="85"/>
                    <a:pt x="59" y="89"/>
                  </a:cubicBezTo>
                  <a:cubicBezTo>
                    <a:pt x="54" y="94"/>
                    <a:pt x="48" y="97"/>
                    <a:pt x="41" y="98"/>
                  </a:cubicBezTo>
                  <a:cubicBezTo>
                    <a:pt x="34" y="99"/>
                    <a:pt x="28" y="98"/>
                    <a:pt x="22" y="95"/>
                  </a:cubicBezTo>
                  <a:cubicBezTo>
                    <a:pt x="17" y="92"/>
                    <a:pt x="13" y="87"/>
                    <a:pt x="11" y="79"/>
                  </a:cubicBezTo>
                  <a:close/>
                  <a:moveTo>
                    <a:pt x="51" y="29"/>
                  </a:moveTo>
                  <a:cubicBezTo>
                    <a:pt x="50" y="22"/>
                    <a:pt x="47" y="17"/>
                    <a:pt x="43" y="14"/>
                  </a:cubicBezTo>
                  <a:cubicBezTo>
                    <a:pt x="38" y="11"/>
                    <a:pt x="34" y="10"/>
                    <a:pt x="29" y="10"/>
                  </a:cubicBezTo>
                  <a:cubicBezTo>
                    <a:pt x="24" y="11"/>
                    <a:pt x="20" y="14"/>
                    <a:pt x="16" y="19"/>
                  </a:cubicBezTo>
                  <a:cubicBezTo>
                    <a:pt x="13" y="24"/>
                    <a:pt x="12" y="30"/>
                    <a:pt x="14" y="37"/>
                  </a:cubicBezTo>
                  <a:cubicBezTo>
                    <a:pt x="15" y="43"/>
                    <a:pt x="17" y="47"/>
                    <a:pt x="22" y="50"/>
                  </a:cubicBezTo>
                  <a:cubicBezTo>
                    <a:pt x="26" y="53"/>
                    <a:pt x="31" y="55"/>
                    <a:pt x="36" y="54"/>
                  </a:cubicBezTo>
                  <a:cubicBezTo>
                    <a:pt x="42" y="53"/>
                    <a:pt x="46" y="50"/>
                    <a:pt x="48" y="46"/>
                  </a:cubicBezTo>
                  <a:cubicBezTo>
                    <a:pt x="51" y="41"/>
                    <a:pt x="52" y="36"/>
                    <a:pt x="51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8214836" y="3151188"/>
              <a:ext cx="68263" cy="101600"/>
            </a:xfrm>
            <a:custGeom>
              <a:avLst/>
              <a:gdLst>
                <a:gd name="T0" fmla="*/ 3 w 67"/>
                <a:gd name="T1" fmla="*/ 45 h 100"/>
                <a:gd name="T2" fmla="*/ 11 w 67"/>
                <a:gd name="T3" fmla="*/ 18 h 100"/>
                <a:gd name="T4" fmla="*/ 24 w 67"/>
                <a:gd name="T5" fmla="*/ 4 h 100"/>
                <a:gd name="T6" fmla="*/ 43 w 67"/>
                <a:gd name="T7" fmla="*/ 2 h 100"/>
                <a:gd name="T8" fmla="*/ 55 w 67"/>
                <a:gd name="T9" fmla="*/ 7 h 100"/>
                <a:gd name="T10" fmla="*/ 63 w 67"/>
                <a:gd name="T11" fmla="*/ 18 h 100"/>
                <a:gd name="T12" fmla="*/ 67 w 67"/>
                <a:gd name="T13" fmla="*/ 33 h 100"/>
                <a:gd name="T14" fmla="*/ 65 w 67"/>
                <a:gd name="T15" fmla="*/ 56 h 100"/>
                <a:gd name="T16" fmla="*/ 57 w 67"/>
                <a:gd name="T17" fmla="*/ 82 h 100"/>
                <a:gd name="T18" fmla="*/ 44 w 67"/>
                <a:gd name="T19" fmla="*/ 96 h 100"/>
                <a:gd name="T20" fmla="*/ 25 w 67"/>
                <a:gd name="T21" fmla="*/ 98 h 100"/>
                <a:gd name="T22" fmla="*/ 6 w 67"/>
                <a:gd name="T23" fmla="*/ 85 h 100"/>
                <a:gd name="T24" fmla="*/ 3 w 67"/>
                <a:gd name="T25" fmla="*/ 45 h 100"/>
                <a:gd name="T26" fmla="*/ 15 w 67"/>
                <a:gd name="T27" fmla="*/ 47 h 100"/>
                <a:gd name="T28" fmla="*/ 15 w 67"/>
                <a:gd name="T29" fmla="*/ 79 h 100"/>
                <a:gd name="T30" fmla="*/ 27 w 67"/>
                <a:gd name="T31" fmla="*/ 89 h 100"/>
                <a:gd name="T32" fmla="*/ 42 w 67"/>
                <a:gd name="T33" fmla="*/ 83 h 100"/>
                <a:gd name="T34" fmla="*/ 53 w 67"/>
                <a:gd name="T35" fmla="*/ 53 h 100"/>
                <a:gd name="T36" fmla="*/ 53 w 67"/>
                <a:gd name="T37" fmla="*/ 21 h 100"/>
                <a:gd name="T38" fmla="*/ 41 w 67"/>
                <a:gd name="T39" fmla="*/ 11 h 100"/>
                <a:gd name="T40" fmla="*/ 27 w 67"/>
                <a:gd name="T41" fmla="*/ 16 h 100"/>
                <a:gd name="T42" fmla="*/ 15 w 67"/>
                <a:gd name="T43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0">
                  <a:moveTo>
                    <a:pt x="3" y="45"/>
                  </a:moveTo>
                  <a:cubicBezTo>
                    <a:pt x="5" y="33"/>
                    <a:pt x="8" y="25"/>
                    <a:pt x="11" y="18"/>
                  </a:cubicBezTo>
                  <a:cubicBezTo>
                    <a:pt x="15" y="12"/>
                    <a:pt x="19" y="7"/>
                    <a:pt x="24" y="4"/>
                  </a:cubicBezTo>
                  <a:cubicBezTo>
                    <a:pt x="30" y="1"/>
                    <a:pt x="36" y="0"/>
                    <a:pt x="43" y="2"/>
                  </a:cubicBezTo>
                  <a:cubicBezTo>
                    <a:pt x="48" y="3"/>
                    <a:pt x="52" y="4"/>
                    <a:pt x="55" y="7"/>
                  </a:cubicBezTo>
                  <a:cubicBezTo>
                    <a:pt x="59" y="10"/>
                    <a:pt x="62" y="13"/>
                    <a:pt x="63" y="18"/>
                  </a:cubicBezTo>
                  <a:cubicBezTo>
                    <a:pt x="65" y="22"/>
                    <a:pt x="66" y="27"/>
                    <a:pt x="67" y="33"/>
                  </a:cubicBezTo>
                  <a:cubicBezTo>
                    <a:pt x="67" y="39"/>
                    <a:pt x="67" y="46"/>
                    <a:pt x="65" y="56"/>
                  </a:cubicBezTo>
                  <a:cubicBezTo>
                    <a:pt x="63" y="67"/>
                    <a:pt x="60" y="75"/>
                    <a:pt x="57" y="82"/>
                  </a:cubicBezTo>
                  <a:cubicBezTo>
                    <a:pt x="53" y="88"/>
                    <a:pt x="49" y="93"/>
                    <a:pt x="44" y="96"/>
                  </a:cubicBezTo>
                  <a:cubicBezTo>
                    <a:pt x="39" y="99"/>
                    <a:pt x="32" y="100"/>
                    <a:pt x="25" y="98"/>
                  </a:cubicBezTo>
                  <a:cubicBezTo>
                    <a:pt x="16" y="97"/>
                    <a:pt x="10" y="92"/>
                    <a:pt x="6" y="85"/>
                  </a:cubicBezTo>
                  <a:cubicBezTo>
                    <a:pt x="1" y="76"/>
                    <a:pt x="0" y="62"/>
                    <a:pt x="3" y="45"/>
                  </a:cubicBezTo>
                  <a:close/>
                  <a:moveTo>
                    <a:pt x="15" y="47"/>
                  </a:moveTo>
                  <a:cubicBezTo>
                    <a:pt x="12" y="62"/>
                    <a:pt x="12" y="73"/>
                    <a:pt x="15" y="79"/>
                  </a:cubicBezTo>
                  <a:cubicBezTo>
                    <a:pt x="18" y="85"/>
                    <a:pt x="22" y="88"/>
                    <a:pt x="27" y="89"/>
                  </a:cubicBezTo>
                  <a:cubicBezTo>
                    <a:pt x="33" y="90"/>
                    <a:pt x="37" y="88"/>
                    <a:pt x="42" y="83"/>
                  </a:cubicBezTo>
                  <a:cubicBezTo>
                    <a:pt x="47" y="79"/>
                    <a:pt x="50" y="69"/>
                    <a:pt x="53" y="53"/>
                  </a:cubicBezTo>
                  <a:cubicBezTo>
                    <a:pt x="56" y="38"/>
                    <a:pt x="56" y="27"/>
                    <a:pt x="53" y="21"/>
                  </a:cubicBezTo>
                  <a:cubicBezTo>
                    <a:pt x="50" y="16"/>
                    <a:pt x="46" y="12"/>
                    <a:pt x="41" y="11"/>
                  </a:cubicBezTo>
                  <a:cubicBezTo>
                    <a:pt x="35" y="10"/>
                    <a:pt x="31" y="12"/>
                    <a:pt x="27" y="16"/>
                  </a:cubicBezTo>
                  <a:cubicBezTo>
                    <a:pt x="22" y="21"/>
                    <a:pt x="18" y="31"/>
                    <a:pt x="15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8332311" y="3167063"/>
              <a:ext cx="79375" cy="100012"/>
            </a:xfrm>
            <a:custGeom>
              <a:avLst/>
              <a:gdLst>
                <a:gd name="T0" fmla="*/ 16 w 78"/>
                <a:gd name="T1" fmla="*/ 10 h 98"/>
                <a:gd name="T2" fmla="*/ 20 w 78"/>
                <a:gd name="T3" fmla="*/ 0 h 98"/>
                <a:gd name="T4" fmla="*/ 78 w 78"/>
                <a:gd name="T5" fmla="*/ 21 h 98"/>
                <a:gd name="T6" fmla="*/ 75 w 78"/>
                <a:gd name="T7" fmla="*/ 30 h 98"/>
                <a:gd name="T8" fmla="*/ 49 w 78"/>
                <a:gd name="T9" fmla="*/ 48 h 98"/>
                <a:gd name="T10" fmla="*/ 25 w 78"/>
                <a:gd name="T11" fmla="*/ 75 h 98"/>
                <a:gd name="T12" fmla="*/ 12 w 78"/>
                <a:gd name="T13" fmla="*/ 98 h 98"/>
                <a:gd name="T14" fmla="*/ 0 w 78"/>
                <a:gd name="T15" fmla="*/ 94 h 98"/>
                <a:gd name="T16" fmla="*/ 14 w 78"/>
                <a:gd name="T17" fmla="*/ 69 h 98"/>
                <a:gd name="T18" fmla="*/ 36 w 78"/>
                <a:gd name="T19" fmla="*/ 44 h 98"/>
                <a:gd name="T20" fmla="*/ 60 w 78"/>
                <a:gd name="T21" fmla="*/ 27 h 98"/>
                <a:gd name="T22" fmla="*/ 16 w 78"/>
                <a:gd name="T23" fmla="*/ 1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98">
                  <a:moveTo>
                    <a:pt x="16" y="1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67" y="34"/>
                    <a:pt x="59" y="40"/>
                    <a:pt x="49" y="48"/>
                  </a:cubicBezTo>
                  <a:cubicBezTo>
                    <a:pt x="40" y="56"/>
                    <a:pt x="32" y="65"/>
                    <a:pt x="25" y="75"/>
                  </a:cubicBezTo>
                  <a:cubicBezTo>
                    <a:pt x="20" y="81"/>
                    <a:pt x="15" y="89"/>
                    <a:pt x="12" y="9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3" y="87"/>
                    <a:pt x="7" y="79"/>
                    <a:pt x="14" y="69"/>
                  </a:cubicBezTo>
                  <a:cubicBezTo>
                    <a:pt x="20" y="60"/>
                    <a:pt x="27" y="52"/>
                    <a:pt x="36" y="44"/>
                  </a:cubicBezTo>
                  <a:cubicBezTo>
                    <a:pt x="44" y="37"/>
                    <a:pt x="52" y="31"/>
                    <a:pt x="60" y="27"/>
                  </a:cubicBezTo>
                  <a:cubicBezTo>
                    <a:pt x="16" y="10"/>
                    <a:pt x="16" y="10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2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  <p:sp>
        <p:nvSpPr>
          <p:cNvPr id="2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fld id="{4C2864D6-1B78-447E-AAAC-E9FA554A735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4520171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524000" y="1143000"/>
            <a:ext cx="723900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2F2F2F">
                    <a:lumMod val="75000"/>
                    <a:lumOff val="25000"/>
                  </a:srgbClr>
                </a:solidFill>
              </a:rPr>
              <a:t>人工智能原理</a:t>
            </a: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04FF7-34EE-47FD-8789-3E112026E74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3124200" y="638175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Tx/>
              <a:buChar char="•"/>
              <a:defRPr kumimoji="1" sz="1400" kern="1200"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36552079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fld id="{4C2864D6-1B78-447E-AAAC-E9FA554A735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4806008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buClr>
                <a:srgbClr val="FF0000"/>
              </a:buClr>
              <a:defRPr sz="32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>
              <a:lnSpc>
                <a:spcPct val="150000"/>
              </a:lnSpc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fld id="{26714DBF-E897-473F-B4DA-AAD750B6E787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26850331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fld id="{26714DBF-E897-473F-B4DA-AAD750B6E787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55470059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3A9FC8-1035-4A5D-A332-AA827F08489E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773575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169842-4602-4C78-961B-92E6EAEAEAB5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75161686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5FF6CC-221D-453D-A7EE-D9A52CC5960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08328651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2864D6-1B78-447E-AAAC-E9FA554A735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01761215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301E91-7E3F-46C3-8666-4C828D18A03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50692446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07216D-9A51-4D6A-815A-DFEBC056885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7941718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7463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75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20000"/>
              </a:spcBef>
              <a:buClrTx/>
              <a:buFontTx/>
              <a:buChar char="•"/>
              <a:defRPr kumimoji="1" sz="140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48600" y="6413500"/>
            <a:ext cx="100806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20000"/>
              </a:spcBef>
              <a:buClrTx/>
              <a:buFontTx/>
              <a:buNone/>
              <a:defRPr kumimoji="1"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BADA29AB-980A-43FC-8119-BD7C09FDD64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" name="Rectangle 16"/>
          <p:cNvSpPr>
            <a:spLocks noChangeArrowheads="1"/>
          </p:cNvSpPr>
          <p:nvPr userDrawn="1"/>
        </p:nvSpPr>
        <p:spPr bwMode="auto">
          <a:xfrm>
            <a:off x="285750" y="6248400"/>
            <a:ext cx="8643938" cy="714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buClrTx/>
              <a:buFontTx/>
              <a:buNone/>
              <a:defRPr/>
            </a:pPr>
            <a:endParaRPr kumimoji="1" lang="zh-CN" altLang="zh-CN" sz="2400"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2" y="212726"/>
            <a:ext cx="1126499" cy="1133474"/>
          </a:xfrm>
          <a:prstGeom prst="rect">
            <a:avLst/>
          </a:prstGeom>
        </p:spPr>
      </p:pic>
      <p:sp>
        <p:nvSpPr>
          <p:cNvPr id="3088" name="Rectangle 16"/>
          <p:cNvSpPr>
            <a:spLocks noChangeArrowheads="1"/>
          </p:cNvSpPr>
          <p:nvPr userDrawn="1"/>
        </p:nvSpPr>
        <p:spPr bwMode="auto">
          <a:xfrm>
            <a:off x="1214438" y="1285875"/>
            <a:ext cx="7740650" cy="71438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buClrTx/>
              <a:buFontTx/>
              <a:buNone/>
              <a:defRPr/>
            </a:pPr>
            <a:endParaRPr kumimoji="1" lang="zh-CN" altLang="zh-CN" sz="2400" dirty="0">
              <a:solidFill>
                <a:srgbClr val="FF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5251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  <p:sldLayoutId id="2147484026" r:id="rId12"/>
    <p:sldLayoutId id="2147484036" r:id="rId13"/>
  </p:sldLayoutIdLst>
  <p:transition spd="slow"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 2" panose="05020102010507070707" pitchFamily="18" charset="2"/>
        <a:buChar char="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Ø"/>
        <a:defRPr sz="2400">
          <a:solidFill>
            <a:schemeClr val="tx1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ea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ea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zhaocairong@tongji.edu.cn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6" name="Picture 10" descr="F:\2015年同济大学教师工作\人脸识别_本科课程_全校通识课_讲课竞赛\2015年新教师讲课竞赛\复赛选中课段准备_ppt\资料收集\人脸认知_依据1.jp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683280" y="3432190"/>
            <a:ext cx="3175000" cy="2120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386" name="副标题 2"/>
          <p:cNvSpPr>
            <a:spLocks noGrp="1"/>
          </p:cNvSpPr>
          <p:nvPr>
            <p:ph type="subTitle" idx="1"/>
          </p:nvPr>
        </p:nvSpPr>
        <p:spPr>
          <a:xfrm>
            <a:off x="447675" y="3505200"/>
            <a:ext cx="7570788" cy="2819400"/>
          </a:xfrm>
        </p:spPr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zh-CN" altLang="en-US" sz="3600" b="1" dirty="0">
                <a:latin typeface="KaiTi" charset="-122"/>
                <a:ea typeface="KaiTi" charset="-122"/>
                <a:cs typeface="KaiTi" charset="-122"/>
              </a:rPr>
              <a:t>赵才荣</a:t>
            </a:r>
            <a:endParaRPr lang="en-US" altLang="zh-CN" sz="3600" b="1" dirty="0">
              <a:latin typeface="KaiTi" charset="-122"/>
              <a:ea typeface="KaiTi" charset="-122"/>
              <a:cs typeface="KaiTi" charset="-122"/>
            </a:endParaRPr>
          </a:p>
          <a:p>
            <a:pPr algn="l" eaLnBrk="1" hangingPunct="1">
              <a:lnSpc>
                <a:spcPct val="150000"/>
              </a:lnSpc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Adobe Gothic Std B"/>
                <a:cs typeface="Times New Roman" panose="02020603050405020304" pitchFamily="18" charset="0"/>
              </a:rPr>
              <a:t>E-mail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Times New Roman" panose="02020603050405020304" pitchFamily="18" charset="0"/>
                <a:ea typeface="Adobe Gothic Std B"/>
                <a:cs typeface="Times New Roman" panose="02020603050405020304" pitchFamily="18" charset="0"/>
                <a:hlinkClick r:id="rId5"/>
              </a:rPr>
              <a:t>zhaocairong@tongji.edu.cn</a:t>
            </a:r>
            <a:endParaRPr lang="en-US" altLang="zh-CN" sz="2000" b="1" dirty="0">
              <a:latin typeface="Times New Roman" panose="02020603050405020304" pitchFamily="18" charset="0"/>
              <a:ea typeface="Adobe Gothic Std B"/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50000"/>
              </a:lnSpc>
            </a:pPr>
            <a:r>
              <a:rPr lang="zh-CN" altLang="en-US" sz="2000" b="1" dirty="0">
                <a:latin typeface="+mj-ea"/>
                <a:ea typeface="+mj-ea"/>
                <a:cs typeface="Times New Roman" panose="02020603050405020304" pitchFamily="18" charset="0"/>
              </a:rPr>
              <a:t>同济大学，电子与信息工程学院，智信馆</a:t>
            </a:r>
            <a:r>
              <a:rPr lang="en-US" altLang="zh-CN" sz="2000" b="1" dirty="0">
                <a:latin typeface="+mj-ea"/>
                <a:ea typeface="+mj-ea"/>
                <a:cs typeface="Times New Roman" panose="02020603050405020304" pitchFamily="18" charset="0"/>
              </a:rPr>
              <a:t>410</a:t>
            </a:r>
            <a:r>
              <a:rPr lang="zh-CN" altLang="en-US" sz="2000" b="1" dirty="0">
                <a:latin typeface="+mj-ea"/>
                <a:ea typeface="+mj-ea"/>
                <a:cs typeface="Times New Roman" panose="02020603050405020304" pitchFamily="18" charset="0"/>
              </a:rPr>
              <a:t>室</a:t>
            </a:r>
            <a:endParaRPr lang="en-US" altLang="zh-CN" sz="2000" b="1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50000"/>
              </a:lnSpc>
            </a:pPr>
            <a:r>
              <a:rPr lang="zh-CN" altLang="en-US" sz="2000" b="1" dirty="0">
                <a:latin typeface="+mj-ea"/>
                <a:ea typeface="+mj-ea"/>
                <a:cs typeface="Times New Roman" panose="02020603050405020304" pitchFamily="18" charset="0"/>
              </a:rPr>
              <a:t>视觉与智能学习实验室 （</a:t>
            </a:r>
            <a:r>
              <a:rPr lang="en-US" altLang="zh-CN" sz="2000" b="1" dirty="0">
                <a:latin typeface="+mj-ea"/>
                <a:ea typeface="+mj-ea"/>
                <a:cs typeface="Times New Roman" panose="02020603050405020304" pitchFamily="18" charset="0"/>
              </a:rPr>
              <a:t>https://vill.tongji.edu.cn/</a:t>
            </a:r>
            <a:r>
              <a:rPr lang="zh-CN" altLang="en-US" sz="2000" b="1" dirty="0">
                <a:latin typeface="+mj-ea"/>
                <a:ea typeface="+mj-ea"/>
                <a:cs typeface="Times New Roman" panose="02020603050405020304" pitchFamily="18" charset="0"/>
              </a:rPr>
              <a:t>）</a:t>
            </a:r>
          </a:p>
          <a:p>
            <a:pPr algn="l" eaLnBrk="1" hangingPunct="1">
              <a:lnSpc>
                <a:spcPct val="150000"/>
              </a:lnSpc>
            </a:pPr>
            <a:endParaRPr lang="en-US" altLang="zh-CN" sz="2000" b="1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50000"/>
              </a:lnSpc>
            </a:pP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1600200" y="1628453"/>
            <a:ext cx="8915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 fontScale="90000"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6000" b="1" kern="0" dirty="0">
                <a:solidFill>
                  <a:srgbClr val="E20000"/>
                </a:solidFill>
                <a:latin typeface="Times New Roman" panose="02020603050405020304" pitchFamily="18" charset="0"/>
                <a:ea typeface="Adobe Gothic Std B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zh-CN" sz="6000" b="1" kern="0" dirty="0">
                <a:solidFill>
                  <a:srgbClr val="E20000"/>
                </a:solidFill>
                <a:latin typeface="Times New Roman" panose="02020603050405020304" pitchFamily="18" charset="0"/>
                <a:ea typeface="Adobe Gothic Std B" panose="020B0800000000000000" pitchFamily="34" charset="-128"/>
                <a:cs typeface="Times New Roman" panose="02020603050405020304" pitchFamily="18" charset="0"/>
              </a:rPr>
            </a:br>
            <a:r>
              <a:rPr lang="zh-CN" altLang="en-US" sz="4900" b="1" dirty="0">
                <a:solidFill>
                  <a:srgbClr val="E2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无信息搜索</a:t>
            </a:r>
          </a:p>
          <a:p>
            <a:pPr fontAlgn="auto">
              <a:spcAft>
                <a:spcPts val="0"/>
              </a:spcAft>
              <a:defRPr/>
            </a:pPr>
            <a:endParaRPr lang="zh-CN" altLang="en-US" sz="4900" b="1" dirty="0">
              <a:solidFill>
                <a:srgbClr val="E2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317" name="矩形 5"/>
          <p:cNvSpPr>
            <a:spLocks noChangeArrowheads="1"/>
          </p:cNvSpPr>
          <p:nvPr/>
        </p:nvSpPr>
        <p:spPr bwMode="auto">
          <a:xfrm>
            <a:off x="457200" y="914400"/>
            <a:ext cx="4495800" cy="853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lang="zh-CN" altLang="en-US" sz="2400" dirty="0">
                <a:solidFill>
                  <a:srgbClr val="E2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第三章  通过搜索进行问题求解</a:t>
            </a:r>
            <a:endParaRPr lang="en-US" altLang="zh-CN" sz="2400" dirty="0">
              <a:solidFill>
                <a:srgbClr val="E2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2400" y="76200"/>
            <a:ext cx="152400" cy="8382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7200" y="76200"/>
            <a:ext cx="381000" cy="8382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66800" y="76200"/>
            <a:ext cx="7543800" cy="8382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1295400" y="233363"/>
            <a:ext cx="6808788" cy="523875"/>
          </a:xfrm>
          <a:prstGeom prst="rect">
            <a:avLst/>
          </a:prstGeom>
          <a:solidFill>
            <a:srgbClr val="E60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人工智能原理</a:t>
            </a:r>
            <a:r>
              <a:rPr lang="en-US" altLang="zh-CN" sz="28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》</a:t>
            </a:r>
            <a:endParaRPr lang="zh-CN" altLang="en-US" sz="2800" dirty="0">
              <a:solidFill>
                <a:prstClr val="whit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50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一致迭代搜索</a:t>
            </a:r>
            <a:endParaRPr lang="en-US" altLang="zh-CN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C72EA7EB-D67B-4D56-9C87-AFC27C94C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15ABA4A-ABEF-4E39-B36E-7B0776DCD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4" y="1447800"/>
            <a:ext cx="865565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4223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F6CC-221D-453D-A7EE-D9A52CC59602}" type="slidenum">
              <a:rPr lang="en-US" altLang="zh-CN" smtClean="0"/>
              <a:pPr/>
              <a:t>11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r>
              <a:rPr lang="zh-CN" altLang="en-US" dirty="0"/>
              <a:t>一致迭代搜索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876300" y="1905000"/>
            <a:ext cx="7391400" cy="3344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一致代价搜索和宽度优先搜索的区别：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1</a:t>
            </a:r>
            <a:r>
              <a:rPr lang="zh-CN" altLang="en-US" sz="2400" dirty="0"/>
              <a:t>）目标检测应用于节点被选择扩展时，而不是在节点生成的时候。原因：一致代价搜索希望在替换代价更小的节点后再确认解；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2</a:t>
            </a:r>
            <a:r>
              <a:rPr lang="zh-CN" altLang="en-US" sz="2400" dirty="0"/>
              <a:t>）如果边缘中的节点有更好的路径到达该节点，那么会引入一个测试。</a:t>
            </a:r>
          </a:p>
        </p:txBody>
      </p:sp>
    </p:spTree>
    <p:extLst>
      <p:ext uri="{BB962C8B-B14F-4D97-AF65-F5344CB8AC3E}">
        <p14:creationId xmlns:p14="http://schemas.microsoft.com/office/powerpoint/2010/main" val="295149894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一致迭代搜索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676398"/>
                <a:ext cx="8229600" cy="4572002"/>
              </a:xfrm>
            </p:spPr>
            <p:txBody>
              <a:bodyPr/>
              <a:lstStyle/>
              <a:p>
                <a:pPr eaLnBrk="1" hangingPunct="1">
                  <a:lnSpc>
                    <a:spcPct val="200000"/>
                  </a:lnSpc>
                  <a:spcBef>
                    <a:spcPts val="1200"/>
                  </a:spcBef>
                  <a:defRPr/>
                </a:pPr>
                <a:r>
                  <a:rPr lang="zh-CN" altLang="en-US" sz="2800" u="sng" dirty="0">
                    <a:solidFill>
                      <a:srgbClr val="CC0099"/>
                    </a:solidFill>
                  </a:rPr>
                  <a:t>完备性</a:t>
                </a:r>
                <a:r>
                  <a:rPr lang="en-US" altLang="zh-CN" sz="2800" u="sng" dirty="0">
                    <a:solidFill>
                      <a:srgbClr val="CC0099"/>
                    </a:solidFill>
                  </a:rPr>
                  <a:t>?</a:t>
                </a:r>
                <a:r>
                  <a:rPr lang="en-US" altLang="zh-CN" sz="2800" dirty="0"/>
                  <a:t> Yes, if step cost ≥ </a:t>
                </a:r>
                <a:r>
                  <a:rPr lang="el-GR" altLang="zh-CN" sz="2800" dirty="0"/>
                  <a:t>ε</a:t>
                </a:r>
                <a:r>
                  <a:rPr lang="en-US" altLang="zh-CN" sz="2800" dirty="0"/>
                  <a:t>
</a:t>
                </a:r>
                <a:r>
                  <a:rPr lang="zh-CN" altLang="en-US" sz="2800" u="sng" dirty="0">
                    <a:solidFill>
                      <a:srgbClr val="CC0099"/>
                    </a:solidFill>
                  </a:rPr>
                  <a:t>最优性</a:t>
                </a:r>
                <a:r>
                  <a:rPr lang="en-US" altLang="zh-CN" sz="2800" u="sng" dirty="0">
                    <a:solidFill>
                      <a:srgbClr val="CC0099"/>
                    </a:solidFill>
                  </a:rPr>
                  <a:t>?</a:t>
                </a:r>
                <a:r>
                  <a:rPr lang="en-US" altLang="zh-CN" sz="2800" dirty="0"/>
                  <a:t> Yes </a:t>
                </a:r>
              </a:p>
              <a:p>
                <a:pPr eaLnBrk="1" hangingPunct="1">
                  <a:lnSpc>
                    <a:spcPct val="200000"/>
                  </a:lnSpc>
                  <a:spcBef>
                    <a:spcPts val="1200"/>
                  </a:spcBef>
                  <a:defRPr/>
                </a:pPr>
                <a:r>
                  <a:rPr lang="zh-CN" altLang="en-US" sz="2800" u="sng" dirty="0">
                    <a:solidFill>
                      <a:srgbClr val="CC0099"/>
                    </a:solidFill>
                  </a:rPr>
                  <a:t>时间复杂度</a:t>
                </a:r>
                <a:r>
                  <a:rPr lang="en-US" altLang="zh-CN" sz="2800" u="sng" dirty="0">
                    <a:solidFill>
                      <a:srgbClr val="CC0099"/>
                    </a:solidFill>
                  </a:rPr>
                  <a:t>?</a:t>
                </a:r>
                <a:r>
                  <a:rPr lang="en-US" altLang="zh-CN" sz="2800" dirty="0"/>
                  <a:t> </a:t>
                </a:r>
                <a:r>
                  <a:rPr lang="en-US" altLang="zh-CN" sz="2800" i="1" dirty="0"/>
                  <a:t>O(b</a:t>
                </a:r>
                <a:r>
                  <a:rPr lang="en-US" altLang="zh-CN" sz="2800" baseline="30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 baseline="30000" dirty="0">
                        <a:latin typeface="Cambria Math" panose="02040503050406030204" pitchFamily="18" charset="0"/>
                      </a:rPr>
                      <m:t>1+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2800" i="1" baseline="30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2800" i="1" baseline="30000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800" i="1" baseline="30000" dirty="0"/>
                          <m:t>C</m:t>
                        </m:r>
                        <m:r>
                          <m:rPr>
                            <m:nor/>
                          </m:rPr>
                          <a:rPr lang="en-US" altLang="zh-CN" sz="2800" i="1" baseline="30000" dirty="0"/>
                          <m:t>∗/ </m:t>
                        </m:r>
                        <m:r>
                          <m:rPr>
                            <m:nor/>
                          </m:rPr>
                          <a:rPr lang="el-GR" altLang="zh-CN" sz="2800" i="1" baseline="30000" dirty="0"/>
                          <m:t>ε</m:t>
                        </m:r>
                        <m:r>
                          <a:rPr lang="en-US" altLang="zh-CN" sz="2800" i="1" baseline="30000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CN" sz="2800" i="1" dirty="0"/>
                  <a:t>)</a:t>
                </a:r>
                <a:r>
                  <a:rPr lang="en-US" altLang="zh-CN" sz="2800" dirty="0"/>
                  <a:t> </a:t>
                </a:r>
              </a:p>
              <a:p>
                <a:pPr eaLnBrk="1" hangingPunct="1">
                  <a:lnSpc>
                    <a:spcPct val="200000"/>
                  </a:lnSpc>
                  <a:spcBef>
                    <a:spcPts val="1200"/>
                  </a:spcBef>
                  <a:defRPr/>
                </a:pPr>
                <a:r>
                  <a:rPr lang="zh-CN" altLang="en-US" sz="2800" u="sng" dirty="0">
                    <a:solidFill>
                      <a:srgbClr val="CC0099"/>
                    </a:solidFill>
                  </a:rPr>
                  <a:t>空间复杂度</a:t>
                </a:r>
                <a:r>
                  <a:rPr lang="en-US" altLang="zh-CN" sz="2800" u="sng" dirty="0">
                    <a:solidFill>
                      <a:srgbClr val="CC0099"/>
                    </a:solidFill>
                  </a:rPr>
                  <a:t>?</a:t>
                </a:r>
                <a:r>
                  <a:rPr lang="en-US" altLang="zh-CN" sz="2800" dirty="0"/>
                  <a:t> </a:t>
                </a:r>
                <a:r>
                  <a:rPr lang="en-US" altLang="zh-CN" sz="2800" i="1" dirty="0"/>
                  <a:t>O(b</a:t>
                </a:r>
                <a:r>
                  <a:rPr lang="en-US" altLang="zh-CN" sz="2800" baseline="30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 baseline="30000" dirty="0">
                        <a:latin typeface="Cambria Math" panose="02040503050406030204" pitchFamily="18" charset="0"/>
                      </a:rPr>
                      <m:t>1+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2800" i="1" baseline="30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2800" i="1" baseline="30000" dirty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800" i="1" baseline="30000" dirty="0"/>
                          <m:t>C</m:t>
                        </m:r>
                        <m:r>
                          <m:rPr>
                            <m:nor/>
                          </m:rPr>
                          <a:rPr lang="en-US" altLang="zh-CN" sz="2800" i="1" baseline="30000" dirty="0"/>
                          <m:t>∗/ </m:t>
                        </m:r>
                        <m:r>
                          <m:rPr>
                            <m:nor/>
                          </m:rPr>
                          <a:rPr lang="el-GR" altLang="zh-CN" sz="2800" i="1" baseline="30000" dirty="0"/>
                          <m:t>ε</m:t>
                        </m:r>
                        <m:r>
                          <a:rPr lang="en-US" altLang="zh-CN" sz="2800" i="1" baseline="30000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CN" sz="2800" i="1" dirty="0"/>
                  <a:t>)</a:t>
                </a:r>
                <a:r>
                  <a:rPr lang="en-US" altLang="zh-CN" sz="2800" dirty="0"/>
                  <a:t> </a:t>
                </a:r>
              </a:p>
            </p:txBody>
          </p:sp>
        </mc:Choice>
        <mc:Fallback xmlns=""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76398"/>
                <a:ext cx="8229600" cy="4572002"/>
              </a:xfrm>
              <a:blipFill>
                <a:blip r:embed="rId3"/>
                <a:stretch>
                  <a:fillRect l="-1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14DBF-E897-473F-B4DA-AAD750B6E787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2068856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一致迭代搜索</a:t>
            </a:r>
            <a:endParaRPr lang="en-US" altLang="zh-CN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5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0E09C1AC-1F80-421C-B5EB-322B20324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36980"/>
            <a:ext cx="5791200" cy="448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03471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深度优先搜索（</a:t>
            </a:r>
            <a:r>
              <a:rPr lang="en-US" altLang="zh-CN" dirty="0"/>
              <a:t>DFS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FE72718-F2D8-4CE3-8D53-D055FFD4D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24" y="2895600"/>
            <a:ext cx="8137752" cy="309525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939122E7-D916-466F-99A3-015B9BCA4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24" y="1589942"/>
            <a:ext cx="8137752" cy="107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9140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深度优先搜索（</a:t>
            </a:r>
            <a:r>
              <a:rPr lang="en-US" altLang="zh-CN" dirty="0"/>
              <a:t>DFS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  <p:pic>
        <p:nvPicPr>
          <p:cNvPr id="157" name="Picture 2">
            <a:extLst>
              <a:ext uri="{FF2B5EF4-FFF2-40B4-BE49-F238E27FC236}">
                <a16:creationId xmlns:a16="http://schemas.microsoft.com/office/drawing/2014/main" xmlns="" id="{5BCB60E1-1C89-4A5B-85BC-D8D9A0F2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3811" y="1097280"/>
            <a:ext cx="5850638" cy="43891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2945617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深度优先搜索（</a:t>
            </a:r>
            <a:r>
              <a:rPr lang="en-US" altLang="zh-CN" dirty="0"/>
              <a:t>DFS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5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9021DC53-14A7-43D9-A789-249E2C810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74"/>
          <a:stretch/>
        </p:blipFill>
        <p:spPr>
          <a:xfrm>
            <a:off x="459056" y="1555867"/>
            <a:ext cx="8225888" cy="47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78714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 dirty="0"/>
              <a:t>深度优先搜索</a:t>
            </a:r>
            <a:r>
              <a:rPr lang="zh-CN" altLang="en-US" dirty="0"/>
              <a:t>（</a:t>
            </a:r>
            <a:r>
              <a:rPr lang="en-US" altLang="zh-CN" dirty="0"/>
              <a:t>DFS</a:t>
            </a:r>
            <a:r>
              <a:rPr lang="zh-CN" altLang="en-US" dirty="0"/>
              <a:t>）</a:t>
            </a:r>
            <a:r>
              <a:rPr lang="zh-CN" altLang="en-US" sz="4000" dirty="0"/>
              <a:t>的性能</a:t>
            </a:r>
            <a:endParaRPr lang="en-US" altLang="zh-CN" sz="4000" dirty="0"/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76400"/>
            <a:ext cx="8286750" cy="4343400"/>
          </a:xfrm>
        </p:spPr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zh-CN" altLang="en-US" sz="2800" u="sng" dirty="0">
                <a:solidFill>
                  <a:srgbClr val="CC0099"/>
                </a:solidFill>
              </a:rPr>
              <a:t>完备性</a:t>
            </a:r>
            <a:r>
              <a:rPr lang="en-US" altLang="zh-CN" sz="2800" u="sng" dirty="0">
                <a:solidFill>
                  <a:srgbClr val="CC0099"/>
                </a:solidFill>
              </a:rPr>
              <a:t>? </a:t>
            </a:r>
            <a:r>
              <a:rPr lang="en-US" altLang="zh-CN" sz="2800" dirty="0"/>
              <a:t>No</a:t>
            </a:r>
            <a:endParaRPr lang="en-US" altLang="zh-CN" sz="2800" u="sng" dirty="0">
              <a:solidFill>
                <a:srgbClr val="CC0099"/>
              </a:solidFill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800" u="sng" dirty="0">
                <a:solidFill>
                  <a:srgbClr val="CC0099"/>
                </a:solidFill>
              </a:rPr>
              <a:t>最优性</a:t>
            </a:r>
            <a:r>
              <a:rPr lang="en-US" altLang="zh-CN" sz="2800" u="sng" dirty="0">
                <a:solidFill>
                  <a:srgbClr val="CC0099"/>
                </a:solidFill>
              </a:rPr>
              <a:t>?</a:t>
            </a:r>
            <a:r>
              <a:rPr lang="en-US" altLang="zh-CN" sz="2800" dirty="0"/>
              <a:t> No</a:t>
            </a:r>
          </a:p>
          <a:p>
            <a:pPr eaLnBrk="1" hangingPunct="1">
              <a:lnSpc>
                <a:spcPct val="200000"/>
              </a:lnSpc>
            </a:pPr>
            <a:r>
              <a:rPr lang="zh-CN" altLang="en-US" sz="2800" u="sng" dirty="0">
                <a:solidFill>
                  <a:srgbClr val="CC0099"/>
                </a:solidFill>
              </a:rPr>
              <a:t>时间复杂度</a:t>
            </a:r>
            <a:r>
              <a:rPr lang="en-US" altLang="zh-CN" sz="2800" u="sng" dirty="0">
                <a:solidFill>
                  <a:srgbClr val="CC0099"/>
                </a:solidFill>
              </a:rPr>
              <a:t>?</a:t>
            </a:r>
            <a:r>
              <a:rPr lang="en-US" altLang="zh-CN" sz="2800" dirty="0"/>
              <a:t> </a:t>
            </a:r>
            <a:r>
              <a:rPr lang="en-US" altLang="zh-CN" sz="2800" i="1" dirty="0"/>
              <a:t>O(</a:t>
            </a:r>
            <a:r>
              <a:rPr lang="en-US" altLang="zh-CN" sz="2800" i="1" dirty="0" err="1"/>
              <a:t>b</a:t>
            </a:r>
            <a:r>
              <a:rPr lang="en-US" altLang="zh-CN" sz="2800" i="1" baseline="30000" dirty="0" err="1"/>
              <a:t>m</a:t>
            </a:r>
            <a:r>
              <a:rPr lang="en-US" altLang="zh-CN" sz="2800" i="1" dirty="0"/>
              <a:t>)</a:t>
            </a:r>
            <a:endParaRPr lang="en-US" altLang="zh-CN" sz="2800" dirty="0"/>
          </a:p>
          <a:p>
            <a:pPr eaLnBrk="1" hangingPunct="1">
              <a:lnSpc>
                <a:spcPct val="200000"/>
              </a:lnSpc>
            </a:pPr>
            <a:r>
              <a:rPr lang="zh-CN" altLang="en-US" sz="2800" u="sng" dirty="0">
                <a:solidFill>
                  <a:srgbClr val="CC0099"/>
                </a:solidFill>
              </a:rPr>
              <a:t>空间复杂度</a:t>
            </a:r>
            <a:r>
              <a:rPr lang="en-US" altLang="zh-CN" sz="2800" u="sng" dirty="0">
                <a:solidFill>
                  <a:srgbClr val="CC0099"/>
                </a:solidFill>
              </a:rPr>
              <a:t>?</a:t>
            </a:r>
            <a:r>
              <a:rPr lang="en-US" altLang="zh-CN" sz="2800" dirty="0"/>
              <a:t> </a:t>
            </a:r>
            <a:r>
              <a:rPr lang="en-US" altLang="zh-CN" sz="2800" i="1" dirty="0"/>
              <a:t>O(</a:t>
            </a:r>
            <a:r>
              <a:rPr lang="en-US" altLang="zh-CN" sz="2800" i="1" dirty="0" err="1"/>
              <a:t>bm</a:t>
            </a:r>
            <a:r>
              <a:rPr lang="en-US" altLang="zh-CN" sz="2800" i="1" dirty="0"/>
              <a:t>)</a:t>
            </a:r>
            <a:endParaRPr lang="en-US" altLang="zh-CN" sz="280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上海市精品课程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zh-CN" altLang="en-US">
                <a:solidFill>
                  <a:srgbClr val="2D2D8A"/>
                </a:solidFill>
              </a:rPr>
              <a:t>人工智能原理</a:t>
            </a:r>
            <a:endParaRPr lang="en-US" altLang="zh-CN" dirty="0">
              <a:solidFill>
                <a:srgbClr val="2D2D8A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14DBF-E897-473F-B4DA-AAD750B6E787}" type="slidenum">
              <a:rPr lang="en-US" altLang="zh-CN" smtClean="0">
                <a:solidFill>
                  <a:srgbClr val="000000"/>
                </a:solidFill>
              </a:rPr>
              <a:pPr/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588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深度优先搜索（</a:t>
            </a:r>
            <a:r>
              <a:rPr lang="en-US" altLang="zh-CN" dirty="0"/>
              <a:t>DFS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5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  <p:pic>
        <p:nvPicPr>
          <p:cNvPr id="2" name="深度优先搜索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285" y="2590800"/>
            <a:ext cx="5765800" cy="2336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684" y="3296443"/>
            <a:ext cx="21907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82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深度受限搜索</a:t>
            </a:r>
            <a:endParaRPr lang="en-US" altLang="zh-CN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0651638E-A367-4D29-90A9-3A9313CD7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966" y="1676400"/>
            <a:ext cx="7154068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 2" panose="05020102010507070707" pitchFamily="18" charset="2"/>
              <a:buChar char="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/>
              <a:t>深度受限搜索通过设置界限</a:t>
            </a:r>
            <a:r>
              <a:rPr lang="en-US" altLang="zh-CN" sz="2400" dirty="0"/>
              <a:t>l</a:t>
            </a:r>
            <a:r>
              <a:rPr lang="zh-CN" altLang="en-US" sz="2400" dirty="0"/>
              <a:t>来避免</a:t>
            </a:r>
            <a:r>
              <a:rPr lang="en-US" altLang="zh-CN" sz="2400" dirty="0"/>
              <a:t>DFS</a:t>
            </a:r>
            <a:r>
              <a:rPr lang="zh-CN" altLang="en-US" sz="2400" dirty="0"/>
              <a:t>在无限状态空间下搜索失败的尴尬情况。即，深度为</a:t>
            </a:r>
            <a:r>
              <a:rPr lang="en-US" altLang="zh-CN" sz="2400" dirty="0"/>
              <a:t>l</a:t>
            </a:r>
            <a:r>
              <a:rPr lang="zh-CN" altLang="en-US" sz="2400" dirty="0"/>
              <a:t>的节点被当做最深层节点（没有后继节点）来对待。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深度受限搜索解决了无穷路径的问题。</a:t>
            </a:r>
            <a:endParaRPr lang="en-US" altLang="zh-CN" sz="2400" kern="0" dirty="0"/>
          </a:p>
        </p:txBody>
      </p:sp>
    </p:spTree>
    <p:extLst>
      <p:ext uri="{BB962C8B-B14F-4D97-AF65-F5344CB8AC3E}">
        <p14:creationId xmlns:p14="http://schemas.microsoft.com/office/powerpoint/2010/main" val="1877445958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0" dirty="0">
                <a:effectLst/>
                <a:latin typeface="Times New Roman" pitchFamily="18" charset="0"/>
              </a:rPr>
              <a:t>搜索算法的性能</a:t>
            </a:r>
            <a:endParaRPr lang="en-US" altLang="zh-CN" sz="4000" b="0" dirty="0">
              <a:effectLst/>
              <a:latin typeface="Times New Roman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1825" y="1633538"/>
            <a:ext cx="8435975" cy="43862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完备性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最优性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时间复杂度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空间复杂度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fld id="{B123C990-35D7-E04F-8A7A-5C143C8CA616}" type="slidenum">
              <a:rPr lang="en-US" altLang="zh-CN" smtClean="0"/>
              <a:t>2</a:t>
            </a:fld>
            <a:endParaRPr lang="en-US" altLang="zh-CN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52400" y="65341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3801336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深度受限搜索</a:t>
            </a:r>
            <a:endParaRPr lang="en-US" altLang="zh-CN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2F618B4-EDBA-45F7-B1B0-93171E1C96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9"/>
          <a:stretch/>
        </p:blipFill>
        <p:spPr>
          <a:xfrm>
            <a:off x="399828" y="1600200"/>
            <a:ext cx="8344344" cy="43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25752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深度受限搜索的性能</a:t>
            </a:r>
            <a:endParaRPr lang="en-US" altLang="zh-CN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0651638E-A367-4D29-90A9-3A9313CD7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676400"/>
            <a:ext cx="8323263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 2" panose="05020102010507070707" pitchFamily="18" charset="2"/>
              <a:buChar char="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zh-CN" altLang="en-US" sz="2800" u="sng" kern="0" dirty="0">
                <a:solidFill>
                  <a:srgbClr val="CC0099"/>
                </a:solidFill>
              </a:rPr>
              <a:t>完备性</a:t>
            </a:r>
            <a:r>
              <a:rPr lang="en-US" altLang="zh-CN" sz="2800" u="sng" kern="0" dirty="0">
                <a:solidFill>
                  <a:srgbClr val="CC0099"/>
                </a:solidFill>
              </a:rPr>
              <a:t>? </a:t>
            </a:r>
            <a:r>
              <a:rPr lang="en-US" altLang="zh-CN" sz="2800" kern="0" dirty="0"/>
              <a:t>No</a:t>
            </a:r>
            <a:endParaRPr lang="en-US" altLang="zh-CN" sz="2800" u="sng" kern="0" dirty="0">
              <a:solidFill>
                <a:srgbClr val="CC0099"/>
              </a:solidFill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800" u="sng" kern="0" dirty="0">
                <a:solidFill>
                  <a:srgbClr val="CC0099"/>
                </a:solidFill>
              </a:rPr>
              <a:t>最优性</a:t>
            </a:r>
            <a:r>
              <a:rPr lang="en-US" altLang="zh-CN" sz="2800" u="sng" kern="0" dirty="0">
                <a:solidFill>
                  <a:srgbClr val="CC0099"/>
                </a:solidFill>
              </a:rPr>
              <a:t>?</a:t>
            </a:r>
            <a:r>
              <a:rPr lang="en-US" altLang="zh-CN" sz="2800" kern="0" dirty="0"/>
              <a:t> No</a:t>
            </a:r>
          </a:p>
          <a:p>
            <a:pPr eaLnBrk="1" hangingPunct="1">
              <a:lnSpc>
                <a:spcPct val="200000"/>
              </a:lnSpc>
            </a:pPr>
            <a:r>
              <a:rPr lang="zh-CN" altLang="en-US" sz="2800" u="sng" kern="0" dirty="0">
                <a:solidFill>
                  <a:srgbClr val="CC0099"/>
                </a:solidFill>
              </a:rPr>
              <a:t>时间复杂度</a:t>
            </a:r>
            <a:r>
              <a:rPr lang="en-US" altLang="zh-CN" sz="2800" u="sng" kern="0" dirty="0">
                <a:solidFill>
                  <a:srgbClr val="CC0099"/>
                </a:solidFill>
              </a:rPr>
              <a:t>?</a:t>
            </a:r>
            <a:r>
              <a:rPr lang="en-US" altLang="zh-CN" sz="2800" kern="0" dirty="0"/>
              <a:t> </a:t>
            </a:r>
            <a:r>
              <a:rPr lang="en-US" altLang="zh-CN" sz="2800" i="1" kern="0" dirty="0"/>
              <a:t>O(b</a:t>
            </a:r>
            <a:r>
              <a:rPr lang="en-US" altLang="zh-CN" sz="2800" i="1" kern="0" baseline="30000" dirty="0"/>
              <a:t>l</a:t>
            </a:r>
            <a:r>
              <a:rPr lang="en-US" altLang="zh-CN" sz="2800" i="1" kern="0" dirty="0"/>
              <a:t>)</a:t>
            </a:r>
            <a:endParaRPr lang="en-US" altLang="zh-CN" sz="2800" kern="0" dirty="0"/>
          </a:p>
          <a:p>
            <a:pPr eaLnBrk="1" hangingPunct="1">
              <a:lnSpc>
                <a:spcPct val="200000"/>
              </a:lnSpc>
            </a:pPr>
            <a:r>
              <a:rPr lang="zh-CN" altLang="en-US" sz="2800" u="sng" kern="0" dirty="0">
                <a:solidFill>
                  <a:srgbClr val="CC0099"/>
                </a:solidFill>
              </a:rPr>
              <a:t>空间复杂度</a:t>
            </a:r>
            <a:r>
              <a:rPr lang="en-US" altLang="zh-CN" sz="2800" u="sng" kern="0" dirty="0">
                <a:solidFill>
                  <a:srgbClr val="CC0099"/>
                </a:solidFill>
              </a:rPr>
              <a:t>?</a:t>
            </a:r>
            <a:r>
              <a:rPr lang="en-US" altLang="zh-CN" sz="2800" kern="0" dirty="0"/>
              <a:t> </a:t>
            </a:r>
            <a:r>
              <a:rPr lang="en-US" altLang="zh-CN" sz="2800" i="1" kern="0" dirty="0"/>
              <a:t>O(bl)</a:t>
            </a:r>
            <a:endParaRPr lang="en-US" altLang="zh-CN" sz="2800" kern="0" dirty="0"/>
          </a:p>
        </p:txBody>
      </p:sp>
    </p:spTree>
    <p:extLst>
      <p:ext uri="{BB962C8B-B14F-4D97-AF65-F5344CB8AC3E}">
        <p14:creationId xmlns:p14="http://schemas.microsoft.com/office/powerpoint/2010/main" val="2599202696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深度受限搜索</a:t>
            </a:r>
            <a:endParaRPr lang="en-US" altLang="zh-CN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5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  <p:pic>
        <p:nvPicPr>
          <p:cNvPr id="3" name="有界深度优先搜索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191" y="2438400"/>
            <a:ext cx="5791200" cy="2413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0872" y="2393950"/>
            <a:ext cx="22574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829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迭代加深的深度优先搜索（</a:t>
            </a:r>
            <a:r>
              <a:rPr lang="en-US" altLang="zh-CN" dirty="0"/>
              <a:t>IDS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B33ABC52-2409-4EE5-8739-E4C986A1A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在有界深度优先搜索的基础上，逐步增加深度限制，不断的重新启动算法，直到找到目标结点。该算法结合了深度优先和广度优先的优点。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该算法也设定一个最大深度</a:t>
            </a:r>
            <a:r>
              <a:rPr lang="en-US" altLang="zh-CN" sz="2000" dirty="0" err="1"/>
              <a:t>dmax</a:t>
            </a:r>
            <a:r>
              <a:rPr lang="zh-CN" altLang="zh-CN" sz="2000" dirty="0"/>
              <a:t>，开始我们把</a:t>
            </a:r>
            <a:r>
              <a:rPr lang="en-US" altLang="zh-CN" sz="2000" dirty="0" err="1"/>
              <a:t>dmax</a:t>
            </a:r>
            <a:r>
              <a:rPr lang="zh-CN" altLang="zh-CN" sz="2000" dirty="0"/>
              <a:t>设为</a:t>
            </a:r>
            <a:r>
              <a:rPr lang="en-US" altLang="zh-CN" sz="2000" dirty="0"/>
              <a:t>1</a:t>
            </a:r>
            <a:r>
              <a:rPr lang="zh-CN" altLang="zh-CN" sz="2000" dirty="0"/>
              <a:t>，然后进行深度受限搜索，如果没有找到目标，则让</a:t>
            </a:r>
            <a:r>
              <a:rPr lang="en-US" altLang="zh-CN" sz="2000" dirty="0" err="1"/>
              <a:t>dmax</a:t>
            </a:r>
            <a:r>
              <a:rPr lang="zh-CN" altLang="zh-CN" sz="2000" dirty="0"/>
              <a:t>加一，并再次进行深度有限搜索，以此类推直到找到目标。这样既可以避免陷入深度无限的分支，同时还可以找到深度最浅的目标解，从而在每一步代价一致的时候找到最优解，再加上其优越的空间复杂度，因此常常作为首选的无信息搜索策略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5913642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迭代加深的深度优先搜索（</a:t>
            </a:r>
            <a:r>
              <a:rPr lang="en-US" altLang="zh-CN" dirty="0"/>
              <a:t>IDS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AD60817-5FD3-45C4-B314-F985B1295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33" y="1682486"/>
            <a:ext cx="7592334" cy="435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64086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迭代加深的深度优先搜索（</a:t>
            </a:r>
            <a:r>
              <a:rPr lang="en-US" altLang="zh-CN" dirty="0"/>
              <a:t>IDS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4880363-38D5-49FA-8204-095699CA7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3" y="1828798"/>
            <a:ext cx="7995814" cy="396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43136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迭代加深的深度优先搜索（</a:t>
            </a:r>
            <a:r>
              <a:rPr lang="en-US" altLang="zh-CN" dirty="0"/>
              <a:t>IDS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74035D92-0854-46B4-86E5-B197F45D3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65" y="2057399"/>
            <a:ext cx="8348870" cy="274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97733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迭代加深的深度优先搜索（</a:t>
            </a:r>
            <a:r>
              <a:rPr lang="en-US" altLang="zh-CN" dirty="0"/>
              <a:t>IDS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76400"/>
            <a:ext cx="8686800" cy="426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"/>
              </a:rPr>
              <a:t>IDS = DFS + BFS</a:t>
            </a:r>
          </a:p>
          <a:p>
            <a:pPr eaLnBrk="1" hangingPunct="1">
              <a:lnSpc>
                <a:spcPct val="200000"/>
              </a:lnSpc>
            </a:pPr>
            <a:r>
              <a:rPr lang="zh-CN" altLang="en-US" sz="2800" u="sng" dirty="0">
                <a:solidFill>
                  <a:srgbClr val="CC0099"/>
                </a:solidFill>
              </a:rPr>
              <a:t>完备性</a:t>
            </a:r>
            <a:r>
              <a:rPr lang="en-US" altLang="zh-CN" sz="2800" u="sng" dirty="0">
                <a:solidFill>
                  <a:srgbClr val="CC0099"/>
                </a:solidFill>
              </a:rPr>
              <a:t>? </a:t>
            </a:r>
            <a:r>
              <a:rPr lang="en-US" altLang="zh-CN" sz="2800" dirty="0"/>
              <a:t>Yes</a:t>
            </a:r>
            <a:endParaRPr lang="en-US" altLang="zh-CN" sz="2800" u="sng" dirty="0">
              <a:solidFill>
                <a:srgbClr val="CC0099"/>
              </a:solidFill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800" u="sng" dirty="0">
                <a:solidFill>
                  <a:srgbClr val="CC0099"/>
                </a:solidFill>
              </a:rPr>
              <a:t>最优性</a:t>
            </a:r>
            <a:r>
              <a:rPr lang="en-US" altLang="zh-CN" sz="2800" u="sng" dirty="0">
                <a:solidFill>
                  <a:srgbClr val="CC0099"/>
                </a:solidFill>
              </a:rPr>
              <a:t>?</a:t>
            </a:r>
            <a:r>
              <a:rPr lang="en-US" altLang="zh-CN" sz="2800" dirty="0"/>
              <a:t> Yes, if step cost = 1</a:t>
            </a:r>
          </a:p>
          <a:p>
            <a:pPr eaLnBrk="1" hangingPunct="1">
              <a:lnSpc>
                <a:spcPct val="200000"/>
              </a:lnSpc>
            </a:pPr>
            <a:r>
              <a:rPr lang="zh-CN" altLang="en-US" sz="2800" u="sng" dirty="0">
                <a:solidFill>
                  <a:srgbClr val="CC0099"/>
                </a:solidFill>
              </a:rPr>
              <a:t>时间复杂度</a:t>
            </a:r>
            <a:r>
              <a:rPr lang="en-US" altLang="zh-CN" sz="2800" u="sng" dirty="0">
                <a:solidFill>
                  <a:srgbClr val="CC0099"/>
                </a:solidFill>
              </a:rPr>
              <a:t>?</a:t>
            </a:r>
            <a:r>
              <a:rPr lang="en-US" altLang="zh-CN" sz="2800" dirty="0"/>
              <a:t> </a:t>
            </a:r>
            <a:r>
              <a:rPr lang="en-US" altLang="zh-CN" sz="2800" i="1" dirty="0"/>
              <a:t>O(b</a:t>
            </a:r>
            <a:r>
              <a:rPr lang="en-US" altLang="zh-CN" sz="2800" i="1" baseline="30000" dirty="0"/>
              <a:t>d</a:t>
            </a:r>
            <a:r>
              <a:rPr lang="en-US" altLang="zh-CN" sz="2800" i="1" dirty="0"/>
              <a:t>)</a:t>
            </a:r>
            <a:endParaRPr lang="en-US" altLang="zh-CN" sz="2800" dirty="0"/>
          </a:p>
          <a:p>
            <a:pPr eaLnBrk="1" hangingPunct="1">
              <a:lnSpc>
                <a:spcPct val="200000"/>
              </a:lnSpc>
            </a:pPr>
            <a:r>
              <a:rPr lang="zh-CN" altLang="en-US" sz="2800" u="sng" dirty="0">
                <a:solidFill>
                  <a:srgbClr val="CC0099"/>
                </a:solidFill>
              </a:rPr>
              <a:t>空间复杂度</a:t>
            </a:r>
            <a:r>
              <a:rPr lang="en-US" altLang="zh-CN" sz="2800" u="sng" dirty="0">
                <a:solidFill>
                  <a:srgbClr val="CC0099"/>
                </a:solidFill>
              </a:rPr>
              <a:t>?</a:t>
            </a:r>
            <a:r>
              <a:rPr lang="en-US" altLang="zh-CN" sz="2800" dirty="0"/>
              <a:t> </a:t>
            </a:r>
            <a:r>
              <a:rPr lang="en-US" altLang="zh-CN" sz="2800" i="1" dirty="0"/>
              <a:t>O(bd)</a:t>
            </a:r>
            <a:endParaRPr lang="en-US" altLang="zh-CN" sz="2800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61816677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迭代加深的深度优先搜索（</a:t>
            </a:r>
            <a:r>
              <a:rPr lang="en-US" altLang="zh-CN" dirty="0"/>
              <a:t>IDS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5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188" y="2739585"/>
            <a:ext cx="2276475" cy="2428875"/>
          </a:xfrm>
          <a:prstGeom prst="rect">
            <a:avLst/>
          </a:prstGeom>
        </p:spPr>
      </p:pic>
      <p:pic>
        <p:nvPicPr>
          <p:cNvPr id="7" name="迭代加深深度优先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1000" y="2798323"/>
            <a:ext cx="57912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973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无信息搜索算法性能指标对比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14DBF-E897-473F-B4DA-AAD750B6E787}" type="slidenum">
              <a:rPr lang="en-US" altLang="zh-CN" smtClean="0"/>
              <a:pPr/>
              <a:t>29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3830AEF-77A7-42FA-87A9-B31C329CB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" y="2057400"/>
            <a:ext cx="9110474" cy="2133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0A17A0C-D39E-4187-BE41-1256EAAA5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20" y="4251324"/>
            <a:ext cx="8540760" cy="85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7087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0" dirty="0">
                <a:effectLst/>
                <a:latin typeface="Times New Roman" pitchFamily="18" charset="0"/>
              </a:rPr>
              <a:t>无信息搜索（盲目搜索）</a:t>
            </a:r>
            <a:endParaRPr lang="en-US" altLang="zh-CN" sz="4000" b="0" dirty="0">
              <a:effectLst/>
              <a:latin typeface="Times New Roman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33538"/>
            <a:ext cx="8435975" cy="43862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宽度优先搜索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一致代价搜索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深度优先搜索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深度受限搜索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迭代加深的深度优先搜索</a:t>
            </a:r>
            <a:endParaRPr lang="en-US" altLang="zh-CN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fld id="{B123C990-35D7-E04F-8A7A-5C143C8CA616}" type="slidenum">
              <a:rPr lang="en-US" altLang="zh-CN" smtClean="0"/>
              <a:t>3</a:t>
            </a:fld>
            <a:endParaRPr lang="en-US" altLang="zh-CN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52400" y="65341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55139705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44281" y="2828835"/>
            <a:ext cx="44935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/>
              <a:t>Thank you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033887601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宽度优先搜索（</a:t>
            </a:r>
            <a:r>
              <a:rPr lang="en-US" altLang="zh-CN" dirty="0"/>
              <a:t>BFS)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4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772A70CA-1146-4420-9BF4-98154C3E6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5" y="1583253"/>
            <a:ext cx="8569328" cy="447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39557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宽度优先搜索（</a:t>
            </a:r>
            <a:r>
              <a:rPr lang="en-US" altLang="zh-CN" dirty="0"/>
              <a:t>BFS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5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78CE1F32-32F8-4190-81CB-03C5918ADF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8012" y="1447800"/>
            <a:ext cx="5689600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933837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宽度优先搜索（</a:t>
            </a:r>
            <a:r>
              <a:rPr lang="en-US" altLang="zh-CN" dirty="0"/>
              <a:t>BFS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5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9021DC53-14A7-43D9-A789-249E2C810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74"/>
          <a:stretch/>
        </p:blipFill>
        <p:spPr>
          <a:xfrm>
            <a:off x="459056" y="1555867"/>
            <a:ext cx="8225888" cy="47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53046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600" dirty="0"/>
              <a:t>宽度优先搜索（</a:t>
            </a:r>
            <a:r>
              <a:rPr lang="en-US" altLang="zh-CN" sz="3600" dirty="0"/>
              <a:t>BFS</a:t>
            </a:r>
            <a:r>
              <a:rPr lang="zh-CN" altLang="en-US" sz="3600" dirty="0"/>
              <a:t>）的性能</a:t>
            </a:r>
            <a:endParaRPr lang="en-US" altLang="zh-CN" sz="3600" dirty="0"/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229600" cy="3810000"/>
          </a:xfrm>
        </p:spPr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zh-CN" altLang="en-US" sz="2800" u="sng" dirty="0">
                <a:solidFill>
                  <a:srgbClr val="CC0099"/>
                </a:solidFill>
              </a:rPr>
              <a:t>完备性</a:t>
            </a:r>
            <a:r>
              <a:rPr lang="en-US" altLang="zh-CN" sz="2800" u="sng" dirty="0">
                <a:solidFill>
                  <a:srgbClr val="CC0099"/>
                </a:solidFill>
              </a:rPr>
              <a:t>?</a:t>
            </a:r>
            <a:r>
              <a:rPr lang="en-US" altLang="zh-CN" sz="2800" dirty="0">
                <a:solidFill>
                  <a:srgbClr val="CC0099"/>
                </a:solidFill>
              </a:rPr>
              <a:t> </a:t>
            </a:r>
            <a:r>
              <a:rPr lang="en-US" altLang="zh-CN" sz="2800" dirty="0"/>
              <a:t>Yes (if </a:t>
            </a:r>
            <a:r>
              <a:rPr lang="en-US" altLang="zh-CN" sz="2800" i="1" dirty="0" err="1"/>
              <a:t>b&amp;d</a:t>
            </a:r>
            <a:r>
              <a:rPr lang="en-US" altLang="zh-CN" sz="2800" dirty="0"/>
              <a:t> are finite)</a:t>
            </a:r>
          </a:p>
          <a:p>
            <a:pPr eaLnBrk="1" hangingPunct="1">
              <a:lnSpc>
                <a:spcPct val="200000"/>
              </a:lnSpc>
            </a:pPr>
            <a:r>
              <a:rPr lang="zh-CN" altLang="en-US" sz="2800" u="sng" dirty="0">
                <a:solidFill>
                  <a:srgbClr val="CC0099"/>
                </a:solidFill>
              </a:rPr>
              <a:t>最优性</a:t>
            </a:r>
            <a:r>
              <a:rPr lang="en-US" altLang="zh-CN" sz="2800" u="sng" dirty="0">
                <a:solidFill>
                  <a:srgbClr val="CC0099"/>
                </a:solidFill>
              </a:rPr>
              <a:t>?</a:t>
            </a:r>
            <a:r>
              <a:rPr lang="en-US" altLang="zh-CN" sz="2800" dirty="0"/>
              <a:t> Yes (if cost = 1 per step)</a:t>
            </a:r>
          </a:p>
          <a:p>
            <a:pPr eaLnBrk="1" hangingPunct="1">
              <a:lnSpc>
                <a:spcPct val="200000"/>
              </a:lnSpc>
            </a:pPr>
            <a:r>
              <a:rPr lang="zh-CN" altLang="en-US" sz="2800" u="sng" dirty="0">
                <a:solidFill>
                  <a:srgbClr val="CC0099"/>
                </a:solidFill>
              </a:rPr>
              <a:t>时间复杂度</a:t>
            </a:r>
            <a:r>
              <a:rPr lang="en-US" altLang="zh-CN" sz="2800" u="sng" dirty="0">
                <a:solidFill>
                  <a:srgbClr val="CC0099"/>
                </a:solidFill>
              </a:rPr>
              <a:t>?</a:t>
            </a:r>
            <a:r>
              <a:rPr lang="en-US" altLang="zh-CN" sz="2800" dirty="0"/>
              <a:t> </a:t>
            </a:r>
            <a:r>
              <a:rPr lang="en-US" altLang="zh-CN" sz="2800" i="1" dirty="0"/>
              <a:t>1+b+b</a:t>
            </a:r>
            <a:r>
              <a:rPr lang="en-US" altLang="zh-CN" sz="2800" i="1" baseline="30000" dirty="0"/>
              <a:t>2</a:t>
            </a:r>
            <a:r>
              <a:rPr lang="en-US" altLang="zh-CN" sz="2800" i="1" dirty="0"/>
              <a:t>+b</a:t>
            </a:r>
            <a:r>
              <a:rPr lang="en-US" altLang="zh-CN" sz="2800" i="1" baseline="30000" dirty="0"/>
              <a:t>3</a:t>
            </a:r>
            <a:r>
              <a:rPr lang="en-US" altLang="zh-CN" sz="2800" dirty="0"/>
              <a:t>+… +</a:t>
            </a:r>
            <a:r>
              <a:rPr lang="en-US" altLang="zh-CN" sz="2800" i="1" dirty="0"/>
              <a:t>b</a:t>
            </a:r>
            <a:r>
              <a:rPr lang="en-US" altLang="zh-CN" sz="2800" i="1" baseline="30000" dirty="0"/>
              <a:t>d</a:t>
            </a:r>
            <a:r>
              <a:rPr lang="en-US" altLang="zh-CN" sz="2800" dirty="0"/>
              <a:t> + </a:t>
            </a:r>
            <a:r>
              <a:rPr lang="en-US" altLang="zh-CN" sz="2800" i="1" dirty="0"/>
              <a:t>b(b</a:t>
            </a:r>
            <a:r>
              <a:rPr lang="en-US" altLang="zh-CN" sz="2800" i="1" baseline="30000" dirty="0"/>
              <a:t>d</a:t>
            </a:r>
            <a:r>
              <a:rPr lang="en-US" altLang="zh-CN" sz="2800" i="1" dirty="0"/>
              <a:t>-1</a:t>
            </a:r>
            <a:r>
              <a:rPr lang="en-US" altLang="zh-CN" sz="2800" dirty="0"/>
              <a:t>) = O(b</a:t>
            </a:r>
            <a:r>
              <a:rPr lang="en-US" altLang="zh-CN" sz="2800" baseline="30000" dirty="0"/>
              <a:t>d+1</a:t>
            </a:r>
            <a:r>
              <a:rPr lang="en-US" altLang="zh-CN" sz="2800" dirty="0"/>
              <a:t>)</a:t>
            </a:r>
          </a:p>
          <a:p>
            <a:pPr eaLnBrk="1" hangingPunct="1">
              <a:lnSpc>
                <a:spcPct val="200000"/>
              </a:lnSpc>
            </a:pPr>
            <a:r>
              <a:rPr lang="zh-CN" altLang="en-US" sz="2800" u="sng" dirty="0">
                <a:solidFill>
                  <a:srgbClr val="CC0099"/>
                </a:solidFill>
              </a:rPr>
              <a:t>空间复杂度</a:t>
            </a:r>
            <a:r>
              <a:rPr lang="en-US" altLang="zh-CN" sz="2800" u="sng" dirty="0">
                <a:solidFill>
                  <a:srgbClr val="CC0099"/>
                </a:solidFill>
              </a:rPr>
              <a:t>?</a:t>
            </a:r>
            <a:r>
              <a:rPr lang="en-US" altLang="zh-CN" sz="2800" dirty="0"/>
              <a:t> </a:t>
            </a:r>
            <a:r>
              <a:rPr lang="en-US" altLang="zh-CN" sz="2800" i="1" dirty="0"/>
              <a:t>O(b</a:t>
            </a:r>
            <a:r>
              <a:rPr lang="en-US" altLang="zh-CN" sz="2800" i="1" baseline="30000" dirty="0"/>
              <a:t>d+1</a:t>
            </a:r>
            <a:r>
              <a:rPr lang="en-US" altLang="zh-CN" sz="2800" i="1" dirty="0"/>
              <a:t>)</a:t>
            </a:r>
            <a:r>
              <a:rPr lang="en-US" altLang="zh-CN" sz="2800" dirty="0"/>
              <a:t> (keeps every node in memory)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14DBF-E897-473F-B4DA-AAD750B6E787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5245799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宽度优先搜索（</a:t>
            </a:r>
            <a:r>
              <a:rPr lang="en-US" altLang="zh-CN" dirty="0"/>
              <a:t>BFS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5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  <p:pic>
        <p:nvPicPr>
          <p:cNvPr id="3" name="宽度优先搜索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0" y="2272895"/>
            <a:ext cx="5765800" cy="2336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2101" y="2088745"/>
            <a:ext cx="23907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141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一致迭代搜索</a:t>
            </a:r>
            <a:endParaRPr lang="en-US" altLang="zh-CN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838199" y="1828800"/>
            <a:ext cx="7696201" cy="42672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ea typeface=""/>
              </a:rPr>
              <a:t>扩展的是路径消耗</a:t>
            </a:r>
            <a:r>
              <a:rPr lang="en-US" altLang="zh-CN" sz="2400" dirty="0">
                <a:ea typeface=""/>
              </a:rPr>
              <a:t>g(n)</a:t>
            </a:r>
            <a:r>
              <a:rPr lang="zh-CN" altLang="en-US" sz="2400" dirty="0">
                <a:ea typeface=""/>
              </a:rPr>
              <a:t>最小的节点</a:t>
            </a:r>
            <a:r>
              <a:rPr lang="en-US" altLang="zh-CN" sz="2400" dirty="0">
                <a:ea typeface=""/>
              </a:rPr>
              <a:t>n</a:t>
            </a:r>
            <a:r>
              <a:rPr lang="zh-CN" altLang="en-US" sz="2400" dirty="0">
                <a:ea typeface=""/>
              </a:rPr>
              <a:t>。这可以通过将边缘节点组织成按</a:t>
            </a:r>
            <a:r>
              <a:rPr lang="en-US" altLang="zh-CN" sz="2400" dirty="0">
                <a:ea typeface=""/>
              </a:rPr>
              <a:t>g</a:t>
            </a:r>
            <a:r>
              <a:rPr lang="zh-CN" altLang="en-US" sz="2400" dirty="0">
                <a:ea typeface=""/>
              </a:rPr>
              <a:t>值排序的队列来实现。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ea typeface=""/>
              </a:rPr>
              <a:t>用优先队列来实现，对解的路径步数不关心，只关心路径总代价。即使找到目标节点也不会结束，而是再检查新路径是不是要比老路径好，确实好，则丢弃老路径。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33506170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黑体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8000">
            <a:alpha val="35001"/>
          </a:srgbClr>
        </a:solidFill>
        <a:ln w="381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8000">
            <a:alpha val="35001"/>
          </a:srgbClr>
        </a:solidFill>
        <a:ln w="381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6562</TotalTime>
  <Words>2705</Words>
  <Application>Microsoft Office PowerPoint</Application>
  <PresentationFormat>全屏显示(4:3)</PresentationFormat>
  <Paragraphs>245</Paragraphs>
  <Slides>30</Slides>
  <Notes>29</Notes>
  <HiddenSlides>0</HiddenSlides>
  <MMClips>4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Adobe Gothic Std B</vt:lpstr>
      <vt:lpstr>KaiTi</vt:lpstr>
      <vt:lpstr>黑体</vt:lpstr>
      <vt:lpstr>楷体</vt:lpstr>
      <vt:lpstr>楷体_GB2312</vt:lpstr>
      <vt:lpstr>宋体</vt:lpstr>
      <vt:lpstr>Arial</vt:lpstr>
      <vt:lpstr>Calibri</vt:lpstr>
      <vt:lpstr>Cambria Math</vt:lpstr>
      <vt:lpstr>Times New Roman</vt:lpstr>
      <vt:lpstr>Wingdings</vt:lpstr>
      <vt:lpstr>Wingdings 2</vt:lpstr>
      <vt:lpstr>自定义设计方案</vt:lpstr>
      <vt:lpstr>PowerPoint 演示文稿</vt:lpstr>
      <vt:lpstr>搜索算法的性能</vt:lpstr>
      <vt:lpstr>无信息搜索（盲目搜索）</vt:lpstr>
      <vt:lpstr>宽度优先搜索（BFS)</vt:lpstr>
      <vt:lpstr>宽度优先搜索（BFS）</vt:lpstr>
      <vt:lpstr>宽度优先搜索（BFS）</vt:lpstr>
      <vt:lpstr>宽度优先搜索（BFS）的性能</vt:lpstr>
      <vt:lpstr>宽度优先搜索（BFS）</vt:lpstr>
      <vt:lpstr>一致迭代搜索</vt:lpstr>
      <vt:lpstr>一致迭代搜索</vt:lpstr>
      <vt:lpstr>一致迭代搜索</vt:lpstr>
      <vt:lpstr>一致迭代搜索</vt:lpstr>
      <vt:lpstr>一致迭代搜索</vt:lpstr>
      <vt:lpstr>深度优先搜索（DFS）</vt:lpstr>
      <vt:lpstr>深度优先搜索（DFS）</vt:lpstr>
      <vt:lpstr>深度优先搜索（DFS）</vt:lpstr>
      <vt:lpstr>深度优先搜索（DFS）的性能</vt:lpstr>
      <vt:lpstr>深度优先搜索（DFS）</vt:lpstr>
      <vt:lpstr>深度受限搜索</vt:lpstr>
      <vt:lpstr>深度受限搜索</vt:lpstr>
      <vt:lpstr>深度受限搜索的性能</vt:lpstr>
      <vt:lpstr>深度受限搜索</vt:lpstr>
      <vt:lpstr>迭代加深的深度优先搜索（IDS）</vt:lpstr>
      <vt:lpstr>迭代加深的深度优先搜索（IDS）</vt:lpstr>
      <vt:lpstr>迭代加深的深度优先搜索（IDS）</vt:lpstr>
      <vt:lpstr>迭代加深的深度优先搜索（IDS）</vt:lpstr>
      <vt:lpstr>迭代加深的深度优先搜索（IDS）</vt:lpstr>
      <vt:lpstr>迭代加深的深度优先搜索（IDS）</vt:lpstr>
      <vt:lpstr>无信息搜索算法性能指标对比</vt:lpstr>
      <vt:lpstr>PowerPoint 演示文稿</vt:lpstr>
    </vt:vector>
  </TitlesOfParts>
  <Company>NUS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Agents</dc:title>
  <dc:creator>Liqing Zhang</dc:creator>
  <cp:lastModifiedBy>zhaocr</cp:lastModifiedBy>
  <cp:revision>388</cp:revision>
  <dcterms:created xsi:type="dcterms:W3CDTF">2003-12-17T02:32:09Z</dcterms:created>
  <dcterms:modified xsi:type="dcterms:W3CDTF">2019-07-16T08:14:24Z</dcterms:modified>
</cp:coreProperties>
</file>